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0" r:id="rId2"/>
    <p:sldId id="256" r:id="rId3"/>
    <p:sldId id="263" r:id="rId4"/>
    <p:sldId id="264" r:id="rId5"/>
    <p:sldId id="270" r:id="rId6"/>
    <p:sldId id="271" r:id="rId7"/>
    <p:sldId id="273" r:id="rId8"/>
    <p:sldId id="289" r:id="rId9"/>
    <p:sldId id="290" r:id="rId10"/>
    <p:sldId id="300" r:id="rId11"/>
    <p:sldId id="287" r:id="rId12"/>
    <p:sldId id="292" r:id="rId13"/>
    <p:sldId id="293" r:id="rId14"/>
    <p:sldId id="295" r:id="rId15"/>
    <p:sldId id="298" r:id="rId16"/>
    <p:sldId id="301" r:id="rId17"/>
    <p:sldId id="297" r:id="rId18"/>
    <p:sldId id="283" r:id="rId19"/>
    <p:sldId id="302" r:id="rId20"/>
    <p:sldId id="299" r:id="rId21"/>
    <p:sldId id="286" r:id="rId22"/>
    <p:sldId id="284" r:id="rId23"/>
    <p:sldId id="268" r:id="rId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C66"/>
    <a:srgbClr val="FFCC00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19"/>
    <p:restoredTop sz="94668" autoAdjust="0"/>
  </p:normalViewPr>
  <p:slideViewPr>
    <p:cSldViewPr>
      <p:cViewPr>
        <p:scale>
          <a:sx n="131" d="100"/>
          <a:sy n="131" d="100"/>
        </p:scale>
        <p:origin x="-104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2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F9B1A-64FA-4040-8E3A-49C4F62E78BE}" type="datetimeFigureOut">
              <a:rPr lang="de-DE" smtClean="0"/>
              <a:t>28.03.2019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F2217-CD22-4DA5-978F-50F768A49C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842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229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758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911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653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181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812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258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447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902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7522-1B97-4DDF-94B8-EEB9D115FD63}" type="datetimeFigureOut">
              <a:rPr lang="de-DE" smtClean="0"/>
              <a:t>28.03.2019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1985-AA65-4023-AD29-CBEA18FE7D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94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7522-1B97-4DDF-94B8-EEB9D115FD63}" type="datetimeFigureOut">
              <a:rPr lang="de-DE" smtClean="0"/>
              <a:t>28.03.2019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1985-AA65-4023-AD29-CBEA18FE7D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31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7522-1B97-4DDF-94B8-EEB9D115FD63}" type="datetimeFigureOut">
              <a:rPr lang="de-DE" smtClean="0"/>
              <a:t>28.03.2019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1985-AA65-4023-AD29-CBEA18FE7D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1" y="1762188"/>
            <a:ext cx="8508999" cy="469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>
          <a:xfrm>
            <a:off x="316992" y="6473315"/>
            <a:ext cx="8510016" cy="365125"/>
          </a:xfrm>
        </p:spPr>
        <p:txBody>
          <a:bodyPr/>
          <a:lstStyle>
            <a:lvl1pPr algn="l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Katharina Geldreich • Programmierzirkus • 28.11.2018</a:t>
            </a:r>
            <a:endParaRPr lang="en-US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994336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0431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7522-1B97-4DDF-94B8-EEB9D115FD63}" type="datetimeFigureOut">
              <a:rPr lang="de-DE" smtClean="0"/>
              <a:t>28.03.2019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1985-AA65-4023-AD29-CBEA18FE7D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389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7522-1B97-4DDF-94B8-EEB9D115FD63}" type="datetimeFigureOut">
              <a:rPr lang="de-DE" smtClean="0"/>
              <a:t>28.03.2019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1985-AA65-4023-AD29-CBEA18FE7D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42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7522-1B97-4DDF-94B8-EEB9D115FD63}" type="datetimeFigureOut">
              <a:rPr lang="de-DE" smtClean="0"/>
              <a:t>28.03.2019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1985-AA65-4023-AD29-CBEA18FE7D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84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7522-1B97-4DDF-94B8-EEB9D115FD63}" type="datetimeFigureOut">
              <a:rPr lang="de-DE" smtClean="0"/>
              <a:t>28.03.2019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1985-AA65-4023-AD29-CBEA18FE7D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13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7522-1B97-4DDF-94B8-EEB9D115FD63}" type="datetimeFigureOut">
              <a:rPr lang="de-DE" smtClean="0"/>
              <a:t>28.03.2019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1985-AA65-4023-AD29-CBEA18FE7D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37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7522-1B97-4DDF-94B8-EEB9D115FD63}" type="datetimeFigureOut">
              <a:rPr lang="de-DE" smtClean="0"/>
              <a:t>28.03.2019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1985-AA65-4023-AD29-CBEA18FE7D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71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7522-1B97-4DDF-94B8-EEB9D115FD63}" type="datetimeFigureOut">
              <a:rPr lang="de-DE" smtClean="0"/>
              <a:t>28.03.2019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1985-AA65-4023-AD29-CBEA18FE7D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44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7522-1B97-4DDF-94B8-EEB9D115FD63}" type="datetimeFigureOut">
              <a:rPr lang="de-DE" smtClean="0"/>
              <a:t>28.03.2019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1985-AA65-4023-AD29-CBEA18FE7D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641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57522-1B97-4DDF-94B8-EEB9D115FD63}" type="datetimeFigureOut">
              <a:rPr lang="de-DE" smtClean="0"/>
              <a:t>28.03.2019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81985-AA65-4023-AD29-CBEA18FE7D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68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5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19.png"/><Relationship Id="rId14" Type="http://schemas.openxmlformats.org/officeDocument/2006/relationships/image" Target="../media/image6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87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fade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3504" y="492956"/>
            <a:ext cx="8508999" cy="820738"/>
          </a:xfrm>
        </p:spPr>
        <p:txBody>
          <a:bodyPr/>
          <a:lstStyle/>
          <a:p>
            <a:r>
              <a:rPr lang="de-DE" sz="3200" b="1" u="sng" dirty="0">
                <a:solidFill>
                  <a:schemeClr val="bg1"/>
                </a:solidFill>
              </a:rPr>
              <a:t>Was bedeutet Programmierung? </a:t>
            </a:r>
            <a:r>
              <a:rPr lang="de-DE" sz="3200" b="1" dirty="0">
                <a:solidFill>
                  <a:schemeClr val="bg1"/>
                </a:solidFill>
              </a:rPr>
              <a:t/>
            </a:r>
            <a:br>
              <a:rPr lang="de-DE" sz="3200" b="1" dirty="0">
                <a:solidFill>
                  <a:schemeClr val="bg1"/>
                </a:solidFill>
              </a:rPr>
            </a:br>
            <a:endParaRPr lang="de-DE" sz="3200" b="1" dirty="0"/>
          </a:p>
        </p:txBody>
      </p:sp>
      <p:sp>
        <p:nvSpPr>
          <p:cNvPr id="4" name="Rechteck 3"/>
          <p:cNvSpPr/>
          <p:nvPr/>
        </p:nvSpPr>
        <p:spPr>
          <a:xfrm>
            <a:off x="683568" y="1844824"/>
            <a:ext cx="784887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</a:rPr>
              <a:t>„Programmierung</a:t>
            </a:r>
            <a:r>
              <a:rPr lang="de-DE" sz="3200" dirty="0" smtClean="0">
                <a:solidFill>
                  <a:schemeClr val="bg1"/>
                </a:solidFill>
              </a:rPr>
              <a:t> (…) bezeichnet die Tätigkeit, Computerprogramme zu erstellen.“</a:t>
            </a:r>
            <a:r>
              <a:rPr lang="de-DE" sz="3200" dirty="0" smtClean="0"/>
              <a:t> </a:t>
            </a:r>
            <a:r>
              <a:rPr lang="de-DE" sz="1200" dirty="0" smtClean="0">
                <a:solidFill>
                  <a:schemeClr val="bg1"/>
                </a:solidFill>
              </a:rPr>
              <a:t>(Wikipedia 17.03.2019)</a:t>
            </a:r>
          </a:p>
        </p:txBody>
      </p:sp>
      <p:sp>
        <p:nvSpPr>
          <p:cNvPr id="5" name="Rechteck 4"/>
          <p:cNvSpPr/>
          <p:nvPr/>
        </p:nvSpPr>
        <p:spPr>
          <a:xfrm>
            <a:off x="892010" y="3861048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</a:rPr>
              <a:t>Dazu wird eine Programmiersprache benötigt. 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926029" y="450912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</a:rPr>
              <a:t>Bei </a:t>
            </a:r>
            <a:r>
              <a:rPr lang="de-DE" sz="3200" dirty="0" err="1" smtClean="0">
                <a:solidFill>
                  <a:schemeClr val="bg1"/>
                </a:solidFill>
              </a:rPr>
              <a:t>AlgoKids</a:t>
            </a:r>
            <a:r>
              <a:rPr lang="de-DE" sz="3200" dirty="0" smtClean="0">
                <a:solidFill>
                  <a:schemeClr val="bg1"/>
                </a:solidFill>
              </a:rPr>
              <a:t> ist es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8" name="Grafik 6">
            <a:extLst>
              <a:ext uri="{FF2B5EF4-FFF2-40B4-BE49-F238E27FC236}">
                <a16:creationId xmlns:a16="http://schemas.microsoft.com/office/drawing/2014/main" xmlns="" id="{03CE0F24-940D-46F7-804D-9A56710032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579" y="4046045"/>
            <a:ext cx="2551307" cy="255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6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1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u="sng" dirty="0" smtClean="0">
                <a:solidFill>
                  <a:schemeClr val="bg1"/>
                </a:solidFill>
              </a:rPr>
              <a:t>Kurskonzept Programmierzirkus</a:t>
            </a:r>
            <a:r>
              <a:rPr lang="de-DE" dirty="0" smtClean="0">
                <a:solidFill>
                  <a:schemeClr val="bg1"/>
                </a:solidFill>
              </a:rPr>
              <a:t/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/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3 Kurstage mit je vier Stunden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03501" y="692696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sz="3200" b="1" dirty="0">
                <a:solidFill>
                  <a:schemeClr val="bg1"/>
                </a:solidFill>
              </a:rPr>
              <a:t>Programmierzirkus Tag 1</a:t>
            </a:r>
            <a:r>
              <a:rPr lang="de-DE" sz="3200" dirty="0">
                <a:solidFill>
                  <a:schemeClr val="bg1"/>
                </a:solidFill>
              </a:rPr>
              <a:t/>
            </a:r>
            <a:br>
              <a:rPr lang="de-DE" sz="3200" dirty="0">
                <a:solidFill>
                  <a:schemeClr val="bg1"/>
                </a:solidFill>
              </a:rPr>
            </a:b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13" name="Inhaltsplatzhalter 12">
            <a:extLst>
              <a:ext uri="{FF2B5EF4-FFF2-40B4-BE49-F238E27FC236}">
                <a16:creationId xmlns="" xmlns:a16="http://schemas.microsoft.com/office/drawing/2014/main" id="{24E2FF4A-4893-42D8-A047-6C255FDAA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520" y="908720"/>
            <a:ext cx="1171575" cy="1371600"/>
          </a:xfrm>
          <a:prstGeom prst="rect">
            <a:avLst/>
          </a:prstGeom>
        </p:spPr>
      </p:pic>
      <p:sp>
        <p:nvSpPr>
          <p:cNvPr id="14" name="Inhaltsplatzhalter 5">
            <a:extLst>
              <a:ext uri="{FF2B5EF4-FFF2-40B4-BE49-F238E27FC236}">
                <a16:creationId xmlns="" xmlns:a16="http://schemas.microsoft.com/office/drawing/2014/main" id="{7CEE9A16-F567-49B3-B23E-61D99E465249}"/>
              </a:ext>
            </a:extLst>
          </p:cNvPr>
          <p:cNvSpPr txBox="1">
            <a:spLocks/>
          </p:cNvSpPr>
          <p:nvPr/>
        </p:nvSpPr>
        <p:spPr>
          <a:xfrm>
            <a:off x="1548062" y="1842341"/>
            <a:ext cx="601987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</a:rPr>
              <a:t>klare Anweisungen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</a:rPr>
              <a:t>deutlich ausdrücken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</a:rPr>
              <a:t>Abläufe aufteilen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</a:rPr>
              <a:t>Reihenfolge beachten</a:t>
            </a:r>
          </a:p>
          <a:p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1548062" y="5445224"/>
            <a:ext cx="73160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smtClean="0">
                <a:solidFill>
                  <a:srgbClr val="FFFF00"/>
                </a:solidFill>
              </a:rPr>
              <a:t>Man braucht eine Programmiersprache!</a:t>
            </a:r>
          </a:p>
          <a:p>
            <a:endParaRPr lang="de-DE" sz="3200" dirty="0">
              <a:solidFill>
                <a:srgbClr val="FFFF00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436490" y="3577994"/>
            <a:ext cx="388800" cy="39018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 nach rechts 4"/>
          <p:cNvSpPr/>
          <p:nvPr/>
        </p:nvSpPr>
        <p:spPr>
          <a:xfrm>
            <a:off x="4931862" y="3681562"/>
            <a:ext cx="194002" cy="150337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5206434" y="3571023"/>
            <a:ext cx="144016" cy="16471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5394998" y="3571022"/>
            <a:ext cx="144016" cy="16471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5405698" y="3798801"/>
            <a:ext cx="144016" cy="16471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5206434" y="3803465"/>
            <a:ext cx="144016" cy="16471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Doppelte Welle 6"/>
          <p:cNvSpPr/>
          <p:nvPr/>
        </p:nvSpPr>
        <p:spPr>
          <a:xfrm>
            <a:off x="5940152" y="1182652"/>
            <a:ext cx="2476379" cy="1676080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6228184" y="1559027"/>
            <a:ext cx="2123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Tag 1: “unplugged“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d.h. Programmieren ohne Computer</a:t>
            </a:r>
          </a:p>
        </p:txBody>
      </p:sp>
    </p:spTree>
    <p:extLst>
      <p:ext uri="{BB962C8B-B14F-4D97-AF65-F5344CB8AC3E}">
        <p14:creationId xmlns:p14="http://schemas.microsoft.com/office/powerpoint/2010/main" val="198157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7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2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7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2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12" grpId="0" animBg="1"/>
      <p:bldP spid="18" grpId="0" animBg="1"/>
      <p:bldP spid="19" grpId="0" animBg="1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1" y="994336"/>
            <a:ext cx="8508999" cy="820738"/>
          </a:xfrm>
        </p:spPr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63B940E2-F4D5-4F08-8CD9-5FAD40A282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599" y="980728"/>
            <a:ext cx="5971721" cy="42091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905619" y="5373216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Versuchen Sie, </a:t>
            </a:r>
            <a:r>
              <a:rPr lang="de-DE" sz="2400" dirty="0" smtClean="0">
                <a:solidFill>
                  <a:schemeClr val="bg1"/>
                </a:solidFill>
              </a:rPr>
              <a:t>den </a:t>
            </a:r>
            <a:r>
              <a:rPr lang="de-DE" sz="2400" dirty="0">
                <a:solidFill>
                  <a:schemeClr val="bg1"/>
                </a:solidFill>
              </a:rPr>
              <a:t>dargestellten </a:t>
            </a:r>
            <a:r>
              <a:rPr lang="de-DE" sz="2400" dirty="0" smtClean="0">
                <a:solidFill>
                  <a:schemeClr val="bg1"/>
                </a:solidFill>
              </a:rPr>
              <a:t>Ablauf eindeutig </a:t>
            </a:r>
            <a:r>
              <a:rPr lang="de-DE" sz="2400" dirty="0">
                <a:solidFill>
                  <a:schemeClr val="bg1"/>
                </a:solidFill>
              </a:rPr>
              <a:t>in Worte zu fassen!</a:t>
            </a:r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251520" y="476672"/>
            <a:ext cx="8508999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de-DE" sz="30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solidFill>
                  <a:schemeClr val="bg1"/>
                </a:solidFill>
              </a:rPr>
              <a:t>Programmierzirkus Tag 1</a:t>
            </a:r>
            <a:br>
              <a:rPr lang="de-DE" sz="3200" b="1" dirty="0" smtClean="0">
                <a:solidFill>
                  <a:schemeClr val="bg1"/>
                </a:solidFill>
              </a:rPr>
            </a:br>
            <a:endParaRPr lang="de-D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9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620688"/>
            <a:ext cx="8508999" cy="416140"/>
          </a:xfrm>
          <a:prstGeom prst="rect">
            <a:avLst/>
          </a:prstGeom>
        </p:spPr>
        <p:txBody>
          <a:bodyPr/>
          <a:lstStyle/>
          <a:p>
            <a:r>
              <a:rPr lang="de-DE" sz="3200" b="1" dirty="0">
                <a:solidFill>
                  <a:schemeClr val="bg1"/>
                </a:solidFill>
              </a:rPr>
              <a:t>Scratch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="" xmlns:a16="http://schemas.microsoft.com/office/drawing/2014/main" id="{D8D53874-D119-49E4-BB18-06C75496CC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2040" y="2083433"/>
            <a:ext cx="3334277" cy="72782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="" xmlns:a16="http://schemas.microsoft.com/office/drawing/2014/main" id="{C0E4824E-715C-4500-B0E1-A6EE07D446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43490" y="3531892"/>
            <a:ext cx="3562042" cy="65937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="" xmlns:a16="http://schemas.microsoft.com/office/drawing/2014/main" id="{016D7ADF-2B14-44DF-9320-DA38AFD306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43490" y="4509120"/>
            <a:ext cx="3624732" cy="65937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="" xmlns:a16="http://schemas.microsoft.com/office/drawing/2014/main" id="{DC7E0136-C2BC-4A0D-93FF-F5810DDBC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6285593" y="4191800"/>
            <a:ext cx="667497" cy="329395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="" xmlns:a16="http://schemas.microsoft.com/office/drawing/2014/main" id="{89185E34-C10A-4F49-A200-0727301327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8456" y="1666008"/>
            <a:ext cx="3105497" cy="82241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="" xmlns:a16="http://schemas.microsoft.com/office/drawing/2014/main" id="{761F35B9-1B56-49AF-A4F1-066DF4423B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6192" y="2924944"/>
            <a:ext cx="2605404" cy="698656"/>
          </a:xfrm>
          <a:prstGeom prst="rect">
            <a:avLst/>
          </a:prstGeom>
        </p:spPr>
      </p:pic>
      <p:pic>
        <p:nvPicPr>
          <p:cNvPr id="9" name="Grafik 5">
            <a:extLst>
              <a:ext uri="{FF2B5EF4-FFF2-40B4-BE49-F238E27FC236}">
                <a16:creationId xmlns="" xmlns:a16="http://schemas.microsoft.com/office/drawing/2014/main" id="{F9E8789C-C4EE-40EA-B5F6-9A7EE140842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488" b="95341" l="4513" r="91697">
                        <a14:foregroundMark x1="26173" y1="8985" x2="29603" y2="11314"/>
                        <a14:foregroundMark x1="62996" y1="7488" x2="62996" y2="12978"/>
                        <a14:foregroundMark x1="64260" y1="20632" x2="74007" y2="45923"/>
                        <a14:foregroundMark x1="35018" y1="24293" x2="59025" y2="52579"/>
                        <a14:foregroundMark x1="80144" y1="37604" x2="70939" y2="50083"/>
                        <a14:foregroundMark x1="70939" y1="50083" x2="61191" y2="54908"/>
                        <a14:foregroundMark x1="61191" y1="54908" x2="44585" y2="57737"/>
                        <a14:foregroundMark x1="44585" y1="57737" x2="40072" y2="49251"/>
                        <a14:foregroundMark x1="40072" y1="49251" x2="48014" y2="43428"/>
                        <a14:foregroundMark x1="50722" y1="67221" x2="48014" y2="60732"/>
                        <a14:foregroundMark x1="7220" y1="62230" x2="12274" y2="71381"/>
                        <a14:foregroundMark x1="12274" y1="71381" x2="14982" y2="73544"/>
                        <a14:foregroundMark x1="4513" y1="64226" x2="5776" y2="71048"/>
                        <a14:foregroundMark x1="49458" y1="64559" x2="42599" y2="71547"/>
                        <a14:foregroundMark x1="42599" y1="71547" x2="42599" y2="71547"/>
                        <a14:foregroundMark x1="24188" y1="91015" x2="17870" y2="84359"/>
                        <a14:foregroundMark x1="70758" y1="92013" x2="61733" y2="93511"/>
                        <a14:foregroundMark x1="22383" y1="95507" x2="19314" y2="88519"/>
                        <a14:foregroundMark x1="43502" y1="25291" x2="57220" y2="48918"/>
                        <a14:foregroundMark x1="66787" y1="40100" x2="60469" y2="48752"/>
                        <a14:foregroundMark x1="60469" y1="48752" x2="60108" y2="51747"/>
                        <a14:foregroundMark x1="79242" y1="43760" x2="69495" y2="53245"/>
                        <a14:foregroundMark x1="91697" y1="35607" x2="88628" y2="36772"/>
                        <a14:foregroundMark x1="90253" y1="45258" x2="85921" y2="44759"/>
                        <a14:foregroundMark x1="13357" y1="34942" x2="18051" y2="36273"/>
                        <a14:foregroundMark x1="14260" y1="43428" x2="15704" y2="43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4792" flipH="1">
            <a:off x="5476030" y="186211"/>
            <a:ext cx="1323031" cy="14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3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1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1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87524" y="310916"/>
            <a:ext cx="8676964" cy="82073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b="1" dirty="0">
                <a:solidFill>
                  <a:schemeClr val="bg1"/>
                </a:solidFill>
              </a:rPr>
              <a:t>Programmierzirkus Tag </a:t>
            </a:r>
            <a:r>
              <a:rPr lang="de-DE" b="1" dirty="0" smtClean="0">
                <a:solidFill>
                  <a:schemeClr val="bg1"/>
                </a:solidFill>
              </a:rPr>
              <a:t>1</a:t>
            </a:r>
            <a:r>
              <a:rPr lang="de-DE" dirty="0" smtClean="0">
                <a:solidFill>
                  <a:schemeClr val="bg1"/>
                </a:solidFill>
              </a:rPr>
              <a:t>: Schicke den Affen </a:t>
            </a:r>
            <a:r>
              <a:rPr lang="de-DE" smtClean="0">
                <a:solidFill>
                  <a:schemeClr val="bg1"/>
                </a:solidFill>
              </a:rPr>
              <a:t>zur Banane</a:t>
            </a:r>
            <a:endParaRPr lang="de-DE" sz="3000" dirty="0">
              <a:solidFill>
                <a:schemeClr val="bg1"/>
              </a:solidFill>
            </a:endParaRPr>
          </a:p>
        </p:txBody>
      </p:sp>
      <p:pic>
        <p:nvPicPr>
          <p:cNvPr id="9" name="Inhaltsplatzhalter 12">
            <a:extLst>
              <a:ext uri="{FF2B5EF4-FFF2-40B4-BE49-F238E27FC236}">
                <a16:creationId xmlns="" xmlns:a16="http://schemas.microsoft.com/office/drawing/2014/main" id="{F7B8FA13-865C-4D2A-AB5A-A1E666839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857185"/>
            <a:ext cx="8136904" cy="575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4644008" y="1650905"/>
            <a:ext cx="3528392" cy="64633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de-DE" sz="3600" dirty="0"/>
          </a:p>
        </p:txBody>
      </p:sp>
      <p:sp>
        <p:nvSpPr>
          <p:cNvPr id="22" name="Textfeld 21"/>
          <p:cNvSpPr txBox="1"/>
          <p:nvPr/>
        </p:nvSpPr>
        <p:spPr>
          <a:xfrm>
            <a:off x="4667454" y="2492896"/>
            <a:ext cx="3528392" cy="64633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de-DE" sz="3600" dirty="0"/>
          </a:p>
        </p:txBody>
      </p:sp>
      <p:sp>
        <p:nvSpPr>
          <p:cNvPr id="23" name="Textfeld 22"/>
          <p:cNvSpPr txBox="1"/>
          <p:nvPr/>
        </p:nvSpPr>
        <p:spPr>
          <a:xfrm>
            <a:off x="4667454" y="3356992"/>
            <a:ext cx="3528392" cy="64633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42620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12">
            <a:extLst>
              <a:ext uri="{FF2B5EF4-FFF2-40B4-BE49-F238E27FC236}">
                <a16:creationId xmlns="" xmlns:a16="http://schemas.microsoft.com/office/drawing/2014/main" id="{F7B8FA13-865C-4D2A-AB5A-A1E666839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137"/>
          <a:stretch/>
        </p:blipFill>
        <p:spPr>
          <a:xfrm>
            <a:off x="467543" y="404664"/>
            <a:ext cx="3975987" cy="575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ieren 4">
            <a:extLst>
              <a:ext uri="{FF2B5EF4-FFF2-40B4-BE49-F238E27FC236}">
                <a16:creationId xmlns="" xmlns:a16="http://schemas.microsoft.com/office/drawing/2014/main" id="{7BDF914C-1FD5-46C0-8A5F-3E0EAD0B113D}"/>
              </a:ext>
            </a:extLst>
          </p:cNvPr>
          <p:cNvGrpSpPr/>
          <p:nvPr/>
        </p:nvGrpSpPr>
        <p:grpSpPr>
          <a:xfrm>
            <a:off x="6964000" y="3997352"/>
            <a:ext cx="2189618" cy="2162740"/>
            <a:chOff x="5830388" y="1354792"/>
            <a:chExt cx="1621407" cy="1601504"/>
          </a:xfrm>
        </p:grpSpPr>
        <p:pic>
          <p:nvPicPr>
            <p:cNvPr id="6" name="Grafik 5">
              <a:extLst>
                <a:ext uri="{FF2B5EF4-FFF2-40B4-BE49-F238E27FC236}">
                  <a16:creationId xmlns="" xmlns:a16="http://schemas.microsoft.com/office/drawing/2014/main" id="{ED156A4D-CD32-474E-B8D1-2593CF6346AE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28" b="96144" l="260" r="97143">
                          <a14:foregroundMark x1="9091" y1="8226" x2="70390" y2="13368"/>
                          <a14:foregroundMark x1="70390" y1="13368" x2="51169" y2="17995"/>
                          <a14:foregroundMark x1="51169" y1="17995" x2="40519" y2="26478"/>
                          <a14:foregroundMark x1="40519" y1="26478" x2="40260" y2="40103"/>
                          <a14:foregroundMark x1="40260" y1="40103" x2="31429" y2="66324"/>
                          <a14:foregroundMark x1="5686" y1="83410" x2="5714" y2="84319"/>
                          <a14:foregroundMark x1="3636" y1="16967" x2="5642" y2="81980"/>
                          <a14:foregroundMark x1="5714" y1="84319" x2="18182" y2="93059"/>
                          <a14:foregroundMark x1="18182" y1="93059" x2="36364" y2="93059"/>
                          <a14:foregroundMark x1="36364" y1="93059" x2="49351" y2="89460"/>
                          <a14:foregroundMark x1="49351" y1="89460" x2="50390" y2="32905"/>
                          <a14:foregroundMark x1="16364" y1="36504" x2="18182" y2="61954"/>
                          <a14:foregroundMark x1="18182" y1="61954" x2="31429" y2="60411"/>
                          <a14:foregroundMark x1="31429" y1="60411" x2="33247" y2="46272"/>
                          <a14:foregroundMark x1="33247" y1="46272" x2="36623" y2="61954"/>
                          <a14:foregroundMark x1="36623" y1="61954" x2="53247" y2="48329"/>
                          <a14:foregroundMark x1="53247" y1="48329" x2="60260" y2="65810"/>
                          <a14:foregroundMark x1="60260" y1="65810" x2="61039" y2="46787"/>
                          <a14:foregroundMark x1="58701" y1="39332" x2="19481" y2="38303"/>
                          <a14:foregroundMark x1="19481" y1="38303" x2="36883" y2="38560"/>
                          <a14:foregroundMark x1="36883" y1="38560" x2="18442" y2="41902"/>
                          <a14:foregroundMark x1="18442" y1="41902" x2="47013" y2="43445"/>
                          <a14:foregroundMark x1="47013" y1="43445" x2="15325" y2="50386"/>
                          <a14:foregroundMark x1="15325" y1="50386" x2="38182" y2="52699"/>
                          <a14:foregroundMark x1="38182" y1="52699" x2="24156" y2="61954"/>
                          <a14:foregroundMark x1="24156" y1="61954" x2="40000" y2="64524"/>
                          <a14:foregroundMark x1="40000" y1="64524" x2="19481" y2="69666"/>
                          <a14:foregroundMark x1="19481" y1="69666" x2="45714" y2="71208"/>
                          <a14:foregroundMark x1="91948" y1="47301" x2="42597" y2="47815"/>
                          <a14:foregroundMark x1="94805" y1="68895" x2="95065" y2="74036"/>
                          <a14:foregroundMark x1="96364" y1="49871" x2="96364" y2="49871"/>
                          <a14:foregroundMark x1="96364" y1="49871" x2="96364" y2="49871"/>
                          <a14:foregroundMark x1="2597" y1="9769" x2="2597" y2="9769"/>
                          <a14:foregroundMark x1="21558" y1="5656" x2="21558" y2="5656"/>
                          <a14:foregroundMark x1="12468" y1="97172" x2="12468" y2="97172"/>
                          <a14:foregroundMark x1="16883" y1="12596" x2="30649" y2="24679"/>
                          <a14:foregroundMark x1="30649" y1="24679" x2="12468" y2="20823"/>
                          <a14:foregroundMark x1="12468" y1="20823" x2="31429" y2="24679"/>
                          <a14:foregroundMark x1="31429" y1="24679" x2="44416" y2="21851"/>
                          <a14:foregroundMark x1="44416" y1="21851" x2="23896" y2="25450"/>
                          <a14:foregroundMark x1="23896" y1="25450" x2="40260" y2="28278"/>
                          <a14:foregroundMark x1="40260" y1="28278" x2="51169" y2="27506"/>
                          <a14:foregroundMark x1="5974" y1="12853" x2="9091" y2="71465"/>
                          <a14:foregroundMark x1="9091" y1="71465" x2="22338" y2="80463"/>
                          <a14:foregroundMark x1="22338" y1="80463" x2="39481" y2="79692"/>
                          <a14:foregroundMark x1="39481" y1="79692" x2="55325" y2="80977"/>
                          <a14:foregroundMark x1="55325" y1="80977" x2="57662" y2="80720"/>
                          <a14:foregroundMark x1="42857" y1="83548" x2="5860" y2="83323"/>
                          <a14:foregroundMark x1="97143" y1="69923" x2="97143" y2="69923"/>
                          <a14:foregroundMark x1="97143" y1="69923" x2="97143" y2="69923"/>
                          <a14:foregroundMark x1="27273" y1="3085" x2="27273" y2="3085"/>
                          <a14:foregroundMark x1="21558" y1="2828" x2="21558" y2="2828"/>
                          <a14:foregroundMark x1="27532" y1="3085" x2="27532" y2="3085"/>
                          <a14:backgroundMark x1="27532" y1="2571" x2="27532" y2="2571"/>
                          <a14:backgroundMark x1="519" y1="83033" x2="519" y2="83033"/>
                          <a14:backgroundMark x1="1039" y1="82776" x2="2338" y2="85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0388" y="1354792"/>
              <a:ext cx="1584831" cy="1601504"/>
            </a:xfrm>
            <a:prstGeom prst="rect">
              <a:avLst/>
            </a:prstGeom>
          </p:spPr>
        </p:pic>
        <p:sp>
          <p:nvSpPr>
            <p:cNvPr id="7" name="Rechteck 6">
              <a:extLst>
                <a:ext uri="{FF2B5EF4-FFF2-40B4-BE49-F238E27FC236}">
                  <a16:creationId xmlns="" xmlns:a16="http://schemas.microsoft.com/office/drawing/2014/main" id="{6724FDF8-27AE-4CF2-83BD-9F4ACB7C4F15}"/>
                </a:ext>
              </a:extLst>
            </p:cNvPr>
            <p:cNvSpPr/>
            <p:nvPr/>
          </p:nvSpPr>
          <p:spPr>
            <a:xfrm>
              <a:off x="6209002" y="1469028"/>
              <a:ext cx="730920" cy="182509"/>
            </a:xfrm>
            <a:prstGeom prst="rect">
              <a:avLst/>
            </a:prstGeom>
            <a:solidFill>
              <a:srgbClr val="C88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  <p:sp>
          <p:nvSpPr>
            <p:cNvPr id="8" name="Textfeld 350">
              <a:extLst>
                <a:ext uri="{FF2B5EF4-FFF2-40B4-BE49-F238E27FC236}">
                  <a16:creationId xmlns="" xmlns:a16="http://schemas.microsoft.com/office/drawing/2014/main" id="{19893CFF-0DF8-4A59-A629-56CA2E64F202}"/>
                </a:ext>
              </a:extLst>
            </p:cNvPr>
            <p:cNvSpPr txBox="1"/>
            <p:nvPr/>
          </p:nvSpPr>
          <p:spPr>
            <a:xfrm>
              <a:off x="6106865" y="1448820"/>
              <a:ext cx="1344930" cy="28130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„</a:t>
              </a:r>
              <a:r>
                <a:rPr lang="de-DE" sz="1400" dirty="0">
                  <a:effectLst/>
                  <a:latin typeface="Two Turtle Doves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L</a:t>
              </a:r>
              <a:r>
                <a:rPr lang="de-DE" sz="1000" dirty="0">
                  <a:effectLst/>
                  <a:latin typeface="Two Turtle Doves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o</a:t>
              </a:r>
              <a:r>
                <a:rPr lang="de-DE" sz="1400" dirty="0">
                  <a:effectLst/>
                  <a:latin typeface="Two Turtle Doves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s!</a:t>
              </a:r>
              <a:r>
                <a:rPr lang="de-DE" sz="1400" dirty="0">
                  <a:effectLst/>
                  <a:latin typeface="Two Turtle Doves" pitchFamily="2" charset="0"/>
                  <a:ea typeface="Calibri" panose="020F0502020204030204" pitchFamily="34" charset="0"/>
                  <a:cs typeface="Two Turtle Doves" pitchFamily="2" charset="0"/>
                </a:rPr>
                <a:t>“</a:t>
              </a:r>
              <a:r>
                <a:rPr lang="de-DE" sz="1400" dirty="0">
                  <a:effectLst/>
                  <a:latin typeface="Two Turtle Doves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gerufen wird</a:t>
              </a:r>
              <a:endParaRPr lang="de-DE" sz="1100" dirty="0">
                <a:effectLst/>
                <a:latin typeface="TUM Neue Helvetica 55 Regular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="" xmlns:a16="http://schemas.microsoft.com/office/drawing/2014/main" id="{CE3B3EAC-05E3-4216-846E-36034E2656C7}"/>
              </a:ext>
            </a:extLst>
          </p:cNvPr>
          <p:cNvGrpSpPr/>
          <p:nvPr/>
        </p:nvGrpSpPr>
        <p:grpSpPr>
          <a:xfrm>
            <a:off x="4884743" y="404664"/>
            <a:ext cx="2182078" cy="4846286"/>
            <a:chOff x="3643271" y="1340439"/>
            <a:chExt cx="1615824" cy="3588664"/>
          </a:xfrm>
        </p:grpSpPr>
        <p:pic>
          <p:nvPicPr>
            <p:cNvPr id="10" name="Grafik 9">
              <a:extLst>
                <a:ext uri="{FF2B5EF4-FFF2-40B4-BE49-F238E27FC236}">
                  <a16:creationId xmlns="" xmlns:a16="http://schemas.microsoft.com/office/drawing/2014/main" id="{78A4B4E9-08C6-44B4-8621-78F903CE7C98}"/>
                </a:ext>
              </a:extLst>
            </p:cNvPr>
            <p:cNvPicPr/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07" b="96919" l="8451" r="95775">
                          <a14:foregroundMark x1="9014" y1="3910" x2="70986" y2="6043"/>
                          <a14:foregroundMark x1="70986" y1="6043" x2="12394" y2="8057"/>
                          <a14:foregroundMark x1="12394" y1="8057" x2="3662" y2="82109"/>
                          <a14:foregroundMark x1="3662" y1="82109" x2="8451" y2="87915"/>
                          <a14:foregroundMark x1="8451" y1="87915" x2="84789" y2="89810"/>
                          <a14:foregroundMark x1="13239" y1="4265" x2="47606" y2="4147"/>
                          <a14:foregroundMark x1="47606" y1="4147" x2="61408" y2="5569"/>
                          <a14:foregroundMark x1="61408" y1="5569" x2="51831" y2="10427"/>
                          <a14:foregroundMark x1="51831" y1="10427" x2="51549" y2="10427"/>
                          <a14:foregroundMark x1="14648" y1="2607" x2="33239" y2="2725"/>
                          <a14:foregroundMark x1="94366" y1="16943" x2="79718" y2="18602"/>
                          <a14:foregroundMark x1="79718" y1="18602" x2="60000" y2="18483"/>
                          <a14:foregroundMark x1="95775" y1="27844" x2="95775" y2="27844"/>
                          <a14:foregroundMark x1="95211" y1="38152" x2="56056" y2="38152"/>
                          <a14:foregroundMark x1="95493" y1="48578" x2="95493" y2="49645"/>
                          <a14:foregroundMark x1="95211" y1="59242" x2="95493" y2="60782"/>
                          <a14:foregroundMark x1="94366" y1="68720" x2="55493" y2="68602"/>
                          <a14:foregroundMark x1="95211" y1="79384" x2="95493" y2="81161"/>
                          <a14:foregroundMark x1="92394" y1="92417" x2="37746" y2="92417"/>
                          <a14:foregroundMark x1="8732" y1="96801" x2="59437" y2="969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3271" y="1340439"/>
              <a:ext cx="1509243" cy="3588664"/>
            </a:xfrm>
            <a:prstGeom prst="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="" xmlns:a16="http://schemas.microsoft.com/office/drawing/2014/main" id="{CD9A8677-1875-4444-B522-0852307C843F}"/>
                </a:ext>
              </a:extLst>
            </p:cNvPr>
            <p:cNvSpPr/>
            <p:nvPr/>
          </p:nvSpPr>
          <p:spPr>
            <a:xfrm>
              <a:off x="4021264" y="1463451"/>
              <a:ext cx="753255" cy="188086"/>
            </a:xfrm>
            <a:prstGeom prst="rect">
              <a:avLst/>
            </a:prstGeom>
            <a:solidFill>
              <a:srgbClr val="C883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  <p:sp>
          <p:nvSpPr>
            <p:cNvPr id="12" name="Textfeld 350">
              <a:extLst>
                <a:ext uri="{FF2B5EF4-FFF2-40B4-BE49-F238E27FC236}">
                  <a16:creationId xmlns="" xmlns:a16="http://schemas.microsoft.com/office/drawing/2014/main" id="{8BFCAB75-CFC2-41F7-9D83-A175C9D4999B}"/>
                </a:ext>
              </a:extLst>
            </p:cNvPr>
            <p:cNvSpPr txBox="1"/>
            <p:nvPr/>
          </p:nvSpPr>
          <p:spPr>
            <a:xfrm>
              <a:off x="3914165" y="1448821"/>
              <a:ext cx="1344930" cy="28130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„</a:t>
              </a:r>
              <a:r>
                <a:rPr lang="de-DE" sz="1400" dirty="0">
                  <a:effectLst/>
                  <a:latin typeface="Two Turtle Doves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L</a:t>
              </a:r>
              <a:r>
                <a:rPr lang="de-DE" sz="1000" dirty="0">
                  <a:effectLst/>
                  <a:latin typeface="Two Turtle Doves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o</a:t>
              </a:r>
              <a:r>
                <a:rPr lang="de-DE" sz="1400" dirty="0">
                  <a:effectLst/>
                  <a:latin typeface="Two Turtle Doves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s!</a:t>
              </a:r>
              <a:r>
                <a:rPr lang="de-DE" sz="1400" dirty="0">
                  <a:effectLst/>
                  <a:latin typeface="Two Turtle Doves" pitchFamily="2" charset="0"/>
                  <a:ea typeface="Calibri" panose="020F0502020204030204" pitchFamily="34" charset="0"/>
                  <a:cs typeface="Two Turtle Doves" pitchFamily="2" charset="0"/>
                </a:rPr>
                <a:t>“</a:t>
              </a:r>
              <a:r>
                <a:rPr lang="de-DE" sz="1400" dirty="0">
                  <a:effectLst/>
                  <a:latin typeface="Two Turtle Doves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gerufen wird</a:t>
              </a:r>
              <a:endParaRPr lang="de-DE" sz="1100" dirty="0">
                <a:effectLst/>
                <a:latin typeface="TUM Neue Helvetica 55 Regular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5760640" cy="4320480"/>
          </a:xfr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484784"/>
            <a:ext cx="3614554" cy="51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8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403648" y="836712"/>
            <a:ext cx="6381749" cy="820738"/>
          </a:xfrm>
          <a:prstGeom prst="rect">
            <a:avLst/>
          </a:prstGeom>
        </p:spPr>
        <p:txBody>
          <a:bodyPr/>
          <a:lstStyle/>
          <a:p>
            <a:r>
              <a:rPr lang="de-DE" sz="3200" b="1" dirty="0">
                <a:solidFill>
                  <a:schemeClr val="bg1"/>
                </a:solidFill>
              </a:rPr>
              <a:t>Programmierzirkus Tag 2</a:t>
            </a:r>
            <a:br>
              <a:rPr lang="de-DE" sz="3200" b="1" dirty="0">
                <a:solidFill>
                  <a:schemeClr val="bg1"/>
                </a:solidFill>
              </a:rPr>
            </a:br>
            <a:endParaRPr lang="de-DE" sz="3200" b="1" dirty="0">
              <a:solidFill>
                <a:schemeClr val="bg1"/>
              </a:solidFill>
            </a:endParaRPr>
          </a:p>
        </p:txBody>
      </p:sp>
      <p:pic>
        <p:nvPicPr>
          <p:cNvPr id="13" name="Inhaltsplatzhalter 12">
            <a:extLst>
              <a:ext uri="{FF2B5EF4-FFF2-40B4-BE49-F238E27FC236}">
                <a16:creationId xmlns="" xmlns:a16="http://schemas.microsoft.com/office/drawing/2014/main" id="{24E2FF4A-4893-42D8-A047-6C255FDAA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9632" y="2492896"/>
            <a:ext cx="878681" cy="1371600"/>
          </a:xfrm>
          <a:prstGeom prst="rect">
            <a:avLst/>
          </a:prstGeom>
        </p:spPr>
      </p:pic>
      <p:sp>
        <p:nvSpPr>
          <p:cNvPr id="14" name="Inhaltsplatzhalter 5">
            <a:extLst>
              <a:ext uri="{FF2B5EF4-FFF2-40B4-BE49-F238E27FC236}">
                <a16:creationId xmlns="" xmlns:a16="http://schemas.microsoft.com/office/drawing/2014/main" id="{7CEE9A16-F567-49B3-B23E-61D99E465249}"/>
              </a:ext>
            </a:extLst>
          </p:cNvPr>
          <p:cNvSpPr txBox="1">
            <a:spLocks/>
          </p:cNvSpPr>
          <p:nvPr/>
        </p:nvSpPr>
        <p:spPr>
          <a:xfrm>
            <a:off x="2267744" y="2708920"/>
            <a:ext cx="5920961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bg1"/>
                </a:solidFill>
              </a:rPr>
              <a:t>Scratch</a:t>
            </a:r>
            <a:r>
              <a:rPr lang="de-DE" sz="2400" dirty="0">
                <a:solidFill>
                  <a:schemeClr val="bg1"/>
                </a:solidFill>
              </a:rPr>
              <a:t>-Befehle </a:t>
            </a:r>
            <a:r>
              <a:rPr lang="de-DE" sz="2400" dirty="0" smtClean="0">
                <a:solidFill>
                  <a:schemeClr val="bg1"/>
                </a:solidFill>
              </a:rPr>
              <a:t>kennenlernen</a:t>
            </a:r>
            <a:endParaRPr lang="de-DE" sz="24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Programmierumgebung kennenlernen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Bedienung des Computers 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Fehlersuche </a:t>
            </a:r>
          </a:p>
          <a:p>
            <a:endParaRPr lang="de-DE" dirty="0"/>
          </a:p>
        </p:txBody>
      </p:sp>
      <p:sp>
        <p:nvSpPr>
          <p:cNvPr id="5" name="Doppelte Welle 4"/>
          <p:cNvSpPr/>
          <p:nvPr/>
        </p:nvSpPr>
        <p:spPr>
          <a:xfrm>
            <a:off x="6444208" y="1268760"/>
            <a:ext cx="2476379" cy="1676080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6723892" y="1643622"/>
            <a:ext cx="2123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bg1"/>
                </a:solidFill>
              </a:rPr>
              <a:t>Tag 2: Arbeit am Computer</a:t>
            </a:r>
          </a:p>
        </p:txBody>
      </p:sp>
    </p:spTree>
    <p:extLst>
      <p:ext uri="{BB962C8B-B14F-4D97-AF65-F5344CB8AC3E}">
        <p14:creationId xmlns:p14="http://schemas.microsoft.com/office/powerpoint/2010/main" val="425068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6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14079"/>
            <a:ext cx="8136904" cy="61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9592" y="4725144"/>
            <a:ext cx="7772400" cy="1470025"/>
          </a:xfrm>
        </p:spPr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9512" y="1340768"/>
            <a:ext cx="5464696" cy="766936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Barbara-Grundschule Amberg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1271162" cy="86409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99592" y="2135062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</a:rPr>
              <a:t>260 Schülerinnen und Schüler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899592" y="2060848"/>
            <a:ext cx="47389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800" dirty="0">
                <a:solidFill>
                  <a:schemeClr val="bg1"/>
                </a:solidFill>
              </a:rPr>
              <a:t>Gebundener </a:t>
            </a:r>
            <a:r>
              <a:rPr lang="de-DE" sz="2800" dirty="0" smtClean="0">
                <a:solidFill>
                  <a:schemeClr val="bg1"/>
                </a:solidFill>
              </a:rPr>
              <a:t>Ganztag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99592" y="2105264"/>
            <a:ext cx="6347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800" dirty="0">
                <a:solidFill>
                  <a:schemeClr val="bg1"/>
                </a:solidFill>
              </a:rPr>
              <a:t>Offener Ganztag bis 14 Uhr und bis 16 </a:t>
            </a:r>
            <a:r>
              <a:rPr lang="de-DE" sz="2800" dirty="0" smtClean="0">
                <a:solidFill>
                  <a:schemeClr val="bg1"/>
                </a:solidFill>
              </a:rPr>
              <a:t>Uhr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934457" y="2129112"/>
            <a:ext cx="2252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800" dirty="0" smtClean="0">
                <a:solidFill>
                  <a:schemeClr val="bg1"/>
                </a:solidFill>
              </a:rPr>
              <a:t>Deutschklasse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17" name="Algokids_1_Alexey_Anisimov_-_Happy_D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0192" y="387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49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8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9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9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9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49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49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49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build="p"/>
      <p:bldP spid="9" grpId="0" uiExpand="1" build="allAtOnce"/>
      <p:bldP spid="11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5616" y="882667"/>
            <a:ext cx="6912768" cy="5184576"/>
          </a:xfrm>
        </p:spPr>
      </p:pic>
    </p:spTree>
    <p:extLst>
      <p:ext uri="{BB962C8B-B14F-4D97-AF65-F5344CB8AC3E}">
        <p14:creationId xmlns:p14="http://schemas.microsoft.com/office/powerpoint/2010/main" val="496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82319" y="994334"/>
            <a:ext cx="6381749" cy="840038"/>
          </a:xfrm>
          <a:prstGeom prst="rect">
            <a:avLst/>
          </a:prstGeom>
        </p:spPr>
        <p:txBody>
          <a:bodyPr/>
          <a:lstStyle/>
          <a:p>
            <a:r>
              <a:rPr lang="de-DE" sz="3600" dirty="0">
                <a:solidFill>
                  <a:schemeClr val="bg1"/>
                </a:solidFill>
              </a:rPr>
              <a:t>Programmierzirkus Tag 3</a:t>
            </a:r>
            <a:br>
              <a:rPr lang="de-DE" sz="3600" dirty="0">
                <a:solidFill>
                  <a:schemeClr val="bg1"/>
                </a:solidFill>
              </a:rPr>
            </a:b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14" name="Inhaltsplatzhalter 5">
            <a:extLst>
              <a:ext uri="{FF2B5EF4-FFF2-40B4-BE49-F238E27FC236}">
                <a16:creationId xmlns="" xmlns:a16="http://schemas.microsoft.com/office/drawing/2014/main" id="{7CEE9A16-F567-49B3-B23E-61D99E465249}"/>
              </a:ext>
            </a:extLst>
          </p:cNvPr>
          <p:cNvSpPr txBox="1">
            <a:spLocks/>
          </p:cNvSpPr>
          <p:nvPr/>
        </p:nvSpPr>
        <p:spPr>
          <a:xfrm>
            <a:off x="1826339" y="2385562"/>
            <a:ext cx="5920961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Abläufe planen und strukturieren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Auf das </a:t>
            </a:r>
            <a:r>
              <a:rPr lang="de-DE" sz="2400" dirty="0" smtClean="0">
                <a:solidFill>
                  <a:schemeClr val="bg1"/>
                </a:solidFill>
              </a:rPr>
              <a:t>Wesentliche </a:t>
            </a:r>
            <a:r>
              <a:rPr lang="de-DE" sz="2400" dirty="0">
                <a:solidFill>
                  <a:schemeClr val="bg1"/>
                </a:solidFill>
              </a:rPr>
              <a:t>konzentrieren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Reihenfolge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Algorithmische Strukturen flexibel einsetzen</a:t>
            </a:r>
          </a:p>
          <a:p>
            <a:endParaRPr lang="de-DE" dirty="0"/>
          </a:p>
        </p:txBody>
      </p:sp>
      <p:sp>
        <p:nvSpPr>
          <p:cNvPr id="5" name="Doppelte Welle 4"/>
          <p:cNvSpPr/>
          <p:nvPr/>
        </p:nvSpPr>
        <p:spPr>
          <a:xfrm>
            <a:off x="6444318" y="1412776"/>
            <a:ext cx="2476379" cy="1676080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6685795" y="1834372"/>
            <a:ext cx="2123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bg1"/>
                </a:solidFill>
              </a:rPr>
              <a:t>Tag 3: Eigene Projekte</a:t>
            </a:r>
          </a:p>
        </p:txBody>
      </p:sp>
      <p:pic>
        <p:nvPicPr>
          <p:cNvPr id="8" name="Inhaltsplatzhalter 12">
            <a:extLst>
              <a:ext uri="{FF2B5EF4-FFF2-40B4-BE49-F238E27FC236}">
                <a16:creationId xmlns="" xmlns:a16="http://schemas.microsoft.com/office/drawing/2014/main" id="{24E2FF4A-4893-42D8-A047-6C255FDAA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536" y="1699757"/>
            <a:ext cx="1171584" cy="137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6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1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6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9512" y="404664"/>
            <a:ext cx="8856983" cy="410369"/>
          </a:xfrm>
          <a:prstGeom prst="rect">
            <a:avLst/>
          </a:prstGeom>
        </p:spPr>
        <p:txBody>
          <a:bodyPr/>
          <a:lstStyle/>
          <a:p>
            <a:r>
              <a:rPr lang="de-DE" sz="3200" b="1" dirty="0">
                <a:solidFill>
                  <a:schemeClr val="bg1"/>
                </a:solidFill>
              </a:rPr>
              <a:t>Programmierzirkus Tag </a:t>
            </a:r>
            <a:r>
              <a:rPr lang="de-DE" sz="3200" b="1" dirty="0" smtClean="0">
                <a:solidFill>
                  <a:schemeClr val="bg1"/>
                </a:solidFill>
              </a:rPr>
              <a:t>3:</a:t>
            </a:r>
            <a:r>
              <a:rPr lang="de-DE" sz="3200" dirty="0" smtClean="0">
                <a:solidFill>
                  <a:schemeClr val="bg1"/>
                </a:solidFill>
              </a:rPr>
              <a:t> Eigene Projekte in </a:t>
            </a:r>
            <a:r>
              <a:rPr lang="de-DE" sz="3200" dirty="0" err="1" smtClean="0">
                <a:solidFill>
                  <a:schemeClr val="bg1"/>
                </a:solidFill>
              </a:rPr>
              <a:t>Scratch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691680" y="3328444"/>
            <a:ext cx="1936171" cy="423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de-DE" sz="2000" dirty="0">
                <a:solidFill>
                  <a:schemeClr val="bg1"/>
                </a:solidFill>
              </a:rPr>
              <a:t>Mehrere Figuren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0C7CD4CD-72B0-4994-AF57-87551D828FAC}"/>
              </a:ext>
            </a:extLst>
          </p:cNvPr>
          <p:cNvSpPr txBox="1"/>
          <p:nvPr/>
        </p:nvSpPr>
        <p:spPr>
          <a:xfrm flipH="1">
            <a:off x="4873809" y="3328444"/>
            <a:ext cx="3514613" cy="3508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2000" dirty="0">
                <a:solidFill>
                  <a:schemeClr val="bg1"/>
                </a:solidFill>
              </a:rPr>
              <a:t>Figuren sollen sich bewegen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8D7EF1EA-3D2F-4C76-A444-9103B95B8D59}"/>
              </a:ext>
            </a:extLst>
          </p:cNvPr>
          <p:cNvSpPr txBox="1"/>
          <p:nvPr/>
        </p:nvSpPr>
        <p:spPr>
          <a:xfrm flipH="1">
            <a:off x="1769140" y="5619052"/>
            <a:ext cx="1638301" cy="3508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2000" dirty="0">
                <a:solidFill>
                  <a:schemeClr val="bg1"/>
                </a:solidFill>
              </a:rPr>
              <a:t>Wiederholung</a:t>
            </a:r>
          </a:p>
        </p:txBody>
      </p:sp>
      <p:sp>
        <p:nvSpPr>
          <p:cNvPr id="5" name="Rechteck 4"/>
          <p:cNvSpPr/>
          <p:nvPr/>
        </p:nvSpPr>
        <p:spPr>
          <a:xfrm>
            <a:off x="5045491" y="5602089"/>
            <a:ext cx="2307619" cy="4431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de-DE" sz="2000" dirty="0">
                <a:solidFill>
                  <a:schemeClr val="bg1"/>
                </a:solidFill>
              </a:rPr>
              <a:t>Bedingte Anweisung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lc="http://schemas.openxmlformats.org/drawingml/2006/lockedCanvas" xmlns="" xmlns:a16="http://schemas.microsoft.com/office/drawing/2014/main" id="{63A48726-2ABF-4C65-999C-384E1F7E729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747996"/>
            <a:ext cx="1590040" cy="15970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Grafik 19" descr="Ein Bild, das Ding enthält.&#10;&#10;Mit hoher Zuverlässigkeit generierte Beschreibung">
            <a:extLst>
              <a:ext uri="{FF2B5EF4-FFF2-40B4-BE49-F238E27FC236}">
                <a16:creationId xmlns:lc="http://schemas.openxmlformats.org/drawingml/2006/lockedCanvas" xmlns="" xmlns:a16="http://schemas.microsoft.com/office/drawing/2014/main" id="{6021A338-F167-45C5-8EAF-BABEA9B3614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124" y="1731419"/>
            <a:ext cx="1590040" cy="15970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Grafik 20">
            <a:extLst>
              <a:ext uri="{FF2B5EF4-FFF2-40B4-BE49-F238E27FC236}">
                <a16:creationId xmlns:lc="http://schemas.openxmlformats.org/drawingml/2006/lockedCanvas" xmlns="" xmlns:a16="http://schemas.microsoft.com/office/drawing/2014/main" id="{C17F345E-8750-4771-AACE-7E03263A61F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4005064"/>
            <a:ext cx="1590040" cy="15970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Grafik 21">
            <a:extLst>
              <a:ext uri="{FF2B5EF4-FFF2-40B4-BE49-F238E27FC236}">
                <a16:creationId xmlns:lc="http://schemas.openxmlformats.org/drawingml/2006/lockedCanvas" xmlns="" xmlns:a16="http://schemas.microsoft.com/office/drawing/2014/main" id="{67C13757-7B9F-4E78-97D9-6EE06574CCA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4022027"/>
            <a:ext cx="1590040" cy="15970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223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1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1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1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/>
          <p:cNvSpPr txBox="1">
            <a:spLocks/>
          </p:cNvSpPr>
          <p:nvPr/>
        </p:nvSpPr>
        <p:spPr>
          <a:xfrm>
            <a:off x="323528" y="260648"/>
            <a:ext cx="8508999" cy="416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solidFill>
                  <a:schemeClr val="bg1"/>
                </a:solidFill>
              </a:rPr>
              <a:t>Vielen Dank für Ihre Aufmerksamkeit!</a:t>
            </a:r>
            <a:endParaRPr lang="de-DE" sz="3200" b="1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lc="http://schemas.openxmlformats.org/drawingml/2006/lockedCanvas" xmlns="" xmlns:a16="http://schemas.microsoft.com/office/drawing/2014/main" id="{14B3CCD1-C19C-4B27-A558-BA8511A19C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514" y="1294834"/>
            <a:ext cx="6120680" cy="460025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39552" y="609329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Quelle: Teile der Präsentation aus </a:t>
            </a:r>
            <a:r>
              <a:rPr lang="de-DE" dirty="0" err="1" smtClean="0"/>
              <a:t>InfosAlgoKids</a:t>
            </a:r>
            <a:r>
              <a:rPr lang="de-DE" dirty="0" smtClean="0"/>
              <a:t> von Katharina Geldreich.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35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890" y="1052736"/>
            <a:ext cx="50561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73043"/>
            <a:ext cx="51196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395536" y="2708920"/>
            <a:ext cx="2880320" cy="2304256"/>
          </a:xfrm>
          <a:prstGeom prst="irregularSeal1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xplosion 2 6"/>
          <p:cNvSpPr/>
          <p:nvPr/>
        </p:nvSpPr>
        <p:spPr>
          <a:xfrm>
            <a:off x="4499992" y="3429000"/>
            <a:ext cx="2592288" cy="1800200"/>
          </a:xfrm>
          <a:prstGeom prst="irregularSeal2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xplosion 1 10"/>
          <p:cNvSpPr/>
          <p:nvPr/>
        </p:nvSpPr>
        <p:spPr>
          <a:xfrm>
            <a:off x="2627784" y="4653136"/>
            <a:ext cx="2232248" cy="1800200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xplosion 2 11"/>
          <p:cNvSpPr/>
          <p:nvPr/>
        </p:nvSpPr>
        <p:spPr>
          <a:xfrm>
            <a:off x="6228184" y="4669388"/>
            <a:ext cx="2592288" cy="1800200"/>
          </a:xfrm>
          <a:prstGeom prst="irregularSeal2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899592" y="353788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20 Grundschulen in Bayern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275856" y="52292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Jgst</a:t>
            </a:r>
            <a:r>
              <a:rPr lang="de-DE" dirty="0" smtClean="0"/>
              <a:t>. 3/4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003513" y="3867435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altersgemäßer</a:t>
            </a:r>
          </a:p>
          <a:p>
            <a:r>
              <a:rPr lang="de-DE" dirty="0" smtClean="0"/>
              <a:t>Programmier-</a:t>
            </a:r>
          </a:p>
          <a:p>
            <a:r>
              <a:rPr lang="de-DE" dirty="0" err="1" smtClean="0"/>
              <a:t>kurs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6588224" y="530120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Grundkenntnisse Informatik</a:t>
            </a:r>
            <a:endParaRPr lang="de-DE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9"/>
          <a:stretch/>
        </p:blipFill>
        <p:spPr bwMode="auto">
          <a:xfrm>
            <a:off x="755576" y="332656"/>
            <a:ext cx="7344816" cy="57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5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6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1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6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1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6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1" dur="125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6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9" dur="1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1" grpId="0" animBg="1"/>
      <p:bldP spid="11" grpId="1" animBg="1"/>
      <p:bldP spid="12" grpId="0" animBg="1"/>
      <p:bldP spid="12" grpId="1" animBg="1"/>
      <p:bldP spid="8" grpId="0"/>
      <p:bldP spid="9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993404"/>
            <a:ext cx="8229600" cy="1143000"/>
          </a:xfrm>
        </p:spPr>
        <p:txBody>
          <a:bodyPr>
            <a:no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        </a:t>
            </a:r>
            <a:r>
              <a:rPr lang="de-DE" sz="8000" b="1" dirty="0" smtClean="0">
                <a:solidFill>
                  <a:schemeClr val="bg1"/>
                </a:solidFill>
              </a:rPr>
              <a:t>Wir?</a:t>
            </a:r>
            <a:endParaRPr lang="de-DE" sz="8000" b="1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2260848"/>
          </a:xfrm>
        </p:spPr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58106"/>
            <a:ext cx="2542324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43711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de-DE" sz="8800" dirty="0" smtClean="0">
                <a:solidFill>
                  <a:schemeClr val="bg1"/>
                </a:solidFill>
              </a:rPr>
              <a:t>      </a:t>
            </a:r>
            <a:r>
              <a:rPr lang="de-DE" sz="8800" b="1" dirty="0" smtClean="0">
                <a:solidFill>
                  <a:schemeClr val="bg1"/>
                </a:solidFill>
              </a:rPr>
              <a:t>Wir!</a:t>
            </a:r>
            <a:endParaRPr lang="de-DE" sz="8800" b="1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2260848"/>
          </a:xfrm>
        </p:spPr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9" y="4587991"/>
            <a:ext cx="1271162" cy="86409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5914"/>
            <a:ext cx="5195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4156"/>
            <a:ext cx="5195787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974" y="2920200"/>
            <a:ext cx="5208587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E99276A4-B58F-42C1-8B1D-FC622DB6EA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344" y="1124745"/>
            <a:ext cx="4202182" cy="4824536"/>
          </a:xfrm>
          <a:prstGeom prst="rect">
            <a:avLst/>
          </a:prstGeom>
        </p:spPr>
      </p:pic>
      <p:sp>
        <p:nvSpPr>
          <p:cNvPr id="5" name="Rad 4"/>
          <p:cNvSpPr/>
          <p:nvPr/>
        </p:nvSpPr>
        <p:spPr>
          <a:xfrm>
            <a:off x="7092280" y="2348880"/>
            <a:ext cx="720080" cy="792088"/>
          </a:xfrm>
          <a:prstGeom prst="donut">
            <a:avLst>
              <a:gd name="adj" fmla="val 68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6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6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1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82319" y="994336"/>
            <a:ext cx="6381749" cy="531236"/>
          </a:xfrm>
          <a:prstGeom prst="rect">
            <a:avLst/>
          </a:prstGeom>
        </p:spPr>
        <p:txBody>
          <a:bodyPr/>
          <a:lstStyle/>
          <a:p>
            <a:r>
              <a:rPr lang="de-DE" sz="4800" dirty="0">
                <a:solidFill>
                  <a:schemeClr val="bg1"/>
                </a:solidFill>
              </a:rPr>
              <a:t>Das Projekt </a:t>
            </a:r>
            <a:r>
              <a:rPr lang="de-DE" sz="6600" dirty="0">
                <a:solidFill>
                  <a:schemeClr val="bg1"/>
                </a:solidFill>
              </a:rPr>
              <a:t>AlgoKids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de-DE" b="1" dirty="0">
                <a:solidFill>
                  <a:schemeClr val="bg1"/>
                </a:solidFill>
              </a:rPr>
              <a:t>AlgoKids – 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Algorithmen für Kinder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Prof. Dr. Peter Hubwieser, Katharina Geldreich</a:t>
            </a:r>
          </a:p>
          <a:p>
            <a:pPr fontAlgn="base"/>
            <a:r>
              <a:rPr lang="de-DE" dirty="0">
                <a:solidFill>
                  <a:schemeClr val="bg1"/>
                </a:solidFill>
              </a:rPr>
              <a:t>Technische Universität München</a:t>
            </a:r>
          </a:p>
          <a:p>
            <a:pPr fontAlgn="base"/>
            <a:r>
              <a:rPr lang="de-DE" dirty="0">
                <a:solidFill>
                  <a:schemeClr val="bg1"/>
                </a:solidFill>
              </a:rPr>
              <a:t>TUM School of Education</a:t>
            </a:r>
          </a:p>
          <a:p>
            <a:pPr fontAlgn="base"/>
            <a:r>
              <a:rPr lang="de-DE" dirty="0">
                <a:solidFill>
                  <a:schemeClr val="bg1"/>
                </a:solidFill>
              </a:rPr>
              <a:t>Professur für Didaktik der Informatik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483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1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ingekerbter Pfeil nach rechts 15"/>
          <p:cNvSpPr/>
          <p:nvPr/>
        </p:nvSpPr>
        <p:spPr>
          <a:xfrm>
            <a:off x="1057551" y="3717032"/>
            <a:ext cx="6837680" cy="1625600"/>
          </a:xfrm>
          <a:prstGeom prst="notchedRightArrow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7544" y="836712"/>
            <a:ext cx="8280920" cy="541744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1"/>
                </a:solidFill>
              </a:rPr>
              <a:t>Zwei Lehrkräfte pro Schule: 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Frau Carina Bayer und Frau Kerstin Frey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FFC000"/>
                </a:solidFill>
              </a:rPr>
              <a:t>Projektlaufzeit</a:t>
            </a:r>
            <a:r>
              <a:rPr lang="de-DE" dirty="0">
                <a:solidFill>
                  <a:srgbClr val="FFC000"/>
                </a:solidFill>
              </a:rPr>
              <a:t>: März 2018 – </a:t>
            </a:r>
            <a:r>
              <a:rPr lang="de-DE" dirty="0" smtClean="0">
                <a:solidFill>
                  <a:srgbClr val="FFC000"/>
                </a:solidFill>
              </a:rPr>
              <a:t>Juli </a:t>
            </a:r>
            <a:r>
              <a:rPr lang="de-DE" dirty="0">
                <a:solidFill>
                  <a:srgbClr val="FFC000"/>
                </a:solidFill>
              </a:rPr>
              <a:t>2019</a:t>
            </a:r>
          </a:p>
        </p:txBody>
      </p:sp>
      <p:sp>
        <p:nvSpPr>
          <p:cNvPr id="8" name="Pfeil: eingekerbt nach rechts 7">
            <a:extLst>
              <a:ext uri="{FF2B5EF4-FFF2-40B4-BE49-F238E27FC236}">
                <a16:creationId xmlns="" xmlns:a16="http://schemas.microsoft.com/office/drawing/2014/main" id="{025832B1-382D-4521-91E4-361DEDE47409}"/>
              </a:ext>
            </a:extLst>
          </p:cNvPr>
          <p:cNvSpPr/>
          <p:nvPr/>
        </p:nvSpPr>
        <p:spPr>
          <a:xfrm>
            <a:off x="5340514" y="3645025"/>
            <a:ext cx="2648887" cy="1753196"/>
          </a:xfrm>
          <a:prstGeom prst="notchedRightArrow">
            <a:avLst>
              <a:gd name="adj1" fmla="val 50000"/>
              <a:gd name="adj2" fmla="val 54526"/>
            </a:avLst>
          </a:prstGeom>
          <a:solidFill>
            <a:srgbClr val="0065BD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F1A14F7C-5853-459A-BB5F-BADCA71D591D}"/>
              </a:ext>
            </a:extLst>
          </p:cNvPr>
          <p:cNvSpPr txBox="1"/>
          <p:nvPr/>
        </p:nvSpPr>
        <p:spPr>
          <a:xfrm>
            <a:off x="5940151" y="4352526"/>
            <a:ext cx="1842040" cy="2646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solidFill>
                  <a:srgbClr val="FFC000"/>
                </a:solidFill>
              </a:rPr>
              <a:t>Abschlussevaluation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F3FFF971-0446-4759-B0A8-3D36BB05BFC7}"/>
              </a:ext>
            </a:extLst>
          </p:cNvPr>
          <p:cNvSpPr/>
          <p:nvPr/>
        </p:nvSpPr>
        <p:spPr>
          <a:xfrm>
            <a:off x="2388205" y="4116161"/>
            <a:ext cx="2966284" cy="837798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="" xmlns:a16="http://schemas.microsoft.com/office/drawing/2014/main" id="{7665270B-432E-4F54-B92B-6C65BAE199CA}"/>
              </a:ext>
            </a:extLst>
          </p:cNvPr>
          <p:cNvSpPr txBox="1"/>
          <p:nvPr/>
        </p:nvSpPr>
        <p:spPr>
          <a:xfrm>
            <a:off x="2654481" y="4412873"/>
            <a:ext cx="2267224" cy="2807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solidFill>
                  <a:schemeClr val="bg1"/>
                </a:solidFill>
              </a:rPr>
              <a:t>eigene Unterrichtsversuche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="" xmlns:a16="http://schemas.microsoft.com/office/drawing/2014/main" id="{1BBACB35-76C3-4D01-927C-501A21614A77}"/>
              </a:ext>
            </a:extLst>
          </p:cNvPr>
          <p:cNvSpPr/>
          <p:nvPr/>
        </p:nvSpPr>
        <p:spPr>
          <a:xfrm>
            <a:off x="5354488" y="4104958"/>
            <a:ext cx="585663" cy="849001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="" xmlns:a16="http://schemas.microsoft.com/office/drawing/2014/main" id="{DF4D4913-B396-4752-A2B7-A30993B191D4}"/>
              </a:ext>
            </a:extLst>
          </p:cNvPr>
          <p:cNvSpPr txBox="1"/>
          <p:nvPr/>
        </p:nvSpPr>
        <p:spPr>
          <a:xfrm>
            <a:off x="1398563" y="5256118"/>
            <a:ext cx="1944216" cy="561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de-DE" sz="1600" dirty="0">
                <a:solidFill>
                  <a:srgbClr val="FFC000"/>
                </a:solidFill>
              </a:rPr>
              <a:t>Einstieg:</a:t>
            </a:r>
          </a:p>
          <a:p>
            <a:pPr algn="ctr">
              <a:lnSpc>
                <a:spcPct val="114000"/>
              </a:lnSpc>
            </a:pPr>
            <a:r>
              <a:rPr lang="de-DE" sz="1600" dirty="0">
                <a:solidFill>
                  <a:srgbClr val="FFC000"/>
                </a:solidFill>
              </a:rPr>
              <a:t>Programmierzirkus</a:t>
            </a:r>
          </a:p>
        </p:txBody>
      </p:sp>
      <p:sp>
        <p:nvSpPr>
          <p:cNvPr id="12" name="Raute 11">
            <a:extLst>
              <a:ext uri="{FF2B5EF4-FFF2-40B4-BE49-F238E27FC236}">
                <a16:creationId xmlns="" xmlns:a16="http://schemas.microsoft.com/office/drawing/2014/main" id="{B4F0EAC0-151D-4540-A109-ECC21F3C747B}"/>
              </a:ext>
            </a:extLst>
          </p:cNvPr>
          <p:cNvSpPr/>
          <p:nvPr/>
        </p:nvSpPr>
        <p:spPr>
          <a:xfrm>
            <a:off x="2211563" y="3892289"/>
            <a:ext cx="353284" cy="425337"/>
          </a:xfrm>
          <a:prstGeom prst="diamond">
            <a:avLst/>
          </a:prstGeom>
          <a:solidFill>
            <a:srgbClr val="E3722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Raute 16">
            <a:extLst>
              <a:ext uri="{FF2B5EF4-FFF2-40B4-BE49-F238E27FC236}">
                <a16:creationId xmlns="" xmlns:a16="http://schemas.microsoft.com/office/drawing/2014/main" id="{B4F0EAC0-151D-4540-A109-ECC21F3C747B}"/>
              </a:ext>
            </a:extLst>
          </p:cNvPr>
          <p:cNvSpPr/>
          <p:nvPr/>
        </p:nvSpPr>
        <p:spPr>
          <a:xfrm>
            <a:off x="3675652" y="3934369"/>
            <a:ext cx="353284" cy="425337"/>
          </a:xfrm>
          <a:prstGeom prst="diamond">
            <a:avLst/>
          </a:prstGeom>
          <a:solidFill>
            <a:srgbClr val="E3722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Raute 18">
            <a:extLst>
              <a:ext uri="{FF2B5EF4-FFF2-40B4-BE49-F238E27FC236}">
                <a16:creationId xmlns="" xmlns:a16="http://schemas.microsoft.com/office/drawing/2014/main" id="{B4F0EAC0-151D-4540-A109-ECC21F3C747B}"/>
              </a:ext>
            </a:extLst>
          </p:cNvPr>
          <p:cNvSpPr/>
          <p:nvPr/>
        </p:nvSpPr>
        <p:spPr>
          <a:xfrm>
            <a:off x="5177847" y="3939033"/>
            <a:ext cx="353284" cy="425337"/>
          </a:xfrm>
          <a:prstGeom prst="diamond">
            <a:avLst/>
          </a:prstGeom>
          <a:solidFill>
            <a:srgbClr val="E3722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21" name="Gerade Verbindung mit Pfeil 20">
            <a:extLst>
              <a:ext uri="{FF2B5EF4-FFF2-40B4-BE49-F238E27FC236}">
                <a16:creationId xmlns:lc="http://schemas.openxmlformats.org/drawingml/2006/lockedCanvas" xmlns="" xmlns:a16="http://schemas.microsoft.com/office/drawing/2014/main" id="{11CF9470-1C8D-462E-B84D-33B247D8F23E}"/>
              </a:ext>
            </a:extLst>
          </p:cNvPr>
          <p:cNvCxnSpPr>
            <a:cxnSpLocks/>
          </p:cNvCxnSpPr>
          <p:nvPr/>
        </p:nvCxnSpPr>
        <p:spPr>
          <a:xfrm flipV="1">
            <a:off x="4381817" y="2753043"/>
            <a:ext cx="380365" cy="1351915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lc="http://schemas.openxmlformats.org/drawingml/2006/lockedCanvas" xmlns="" xmlns:a16="http://schemas.microsoft.com/office/drawing/2014/main" id="{11CF9470-1C8D-462E-B84D-33B247D8F23E}"/>
              </a:ext>
            </a:extLst>
          </p:cNvPr>
          <p:cNvCxnSpPr>
            <a:cxnSpLocks/>
          </p:cNvCxnSpPr>
          <p:nvPr/>
        </p:nvCxnSpPr>
        <p:spPr>
          <a:xfrm flipV="1">
            <a:off x="2144658" y="4337643"/>
            <a:ext cx="243547" cy="661276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 23"/>
          <p:cNvSpPr/>
          <p:nvPr/>
        </p:nvSpPr>
        <p:spPr>
          <a:xfrm>
            <a:off x="1390199" y="2937675"/>
            <a:ext cx="17524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Halbwochen-lehrgang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Mai/Juni 2018</a:t>
            </a:r>
          </a:p>
        </p:txBody>
      </p:sp>
      <p:sp>
        <p:nvSpPr>
          <p:cNvPr id="25" name="Rechteck 24"/>
          <p:cNvSpPr/>
          <p:nvPr/>
        </p:nvSpPr>
        <p:spPr>
          <a:xfrm>
            <a:off x="2997326" y="2938679"/>
            <a:ext cx="1709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Halbwochen-lehrgang</a:t>
            </a:r>
            <a:endParaRPr lang="de-DE" dirty="0">
              <a:solidFill>
                <a:schemeClr val="bg1"/>
              </a:solidFill>
            </a:endParaRPr>
          </a:p>
          <a:p>
            <a:pPr algn="ctr"/>
            <a:r>
              <a:rPr lang="de-DE" dirty="0">
                <a:solidFill>
                  <a:schemeClr val="bg1"/>
                </a:solidFill>
              </a:rPr>
              <a:t>Dezember 2018</a:t>
            </a:r>
          </a:p>
        </p:txBody>
      </p:sp>
      <p:sp>
        <p:nvSpPr>
          <p:cNvPr id="26" name="Rechteck 25"/>
          <p:cNvSpPr/>
          <p:nvPr/>
        </p:nvSpPr>
        <p:spPr>
          <a:xfrm>
            <a:off x="5225411" y="3214674"/>
            <a:ext cx="24727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Abschlussveranstaltung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Juli </a:t>
            </a:r>
            <a:r>
              <a:rPr lang="de-DE" dirty="0">
                <a:solidFill>
                  <a:schemeClr val="bg1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70668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5" grpId="0"/>
      <p:bldP spid="9" grpId="0" animBg="1"/>
      <p:bldP spid="10" grpId="0"/>
      <p:bldP spid="11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7544" y="546531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sz="3200" b="1" dirty="0">
                <a:solidFill>
                  <a:schemeClr val="bg1"/>
                </a:solidFill>
              </a:rPr>
              <a:t>Warum AlgoKids?</a:t>
            </a:r>
            <a:br>
              <a:rPr lang="de-DE" sz="3200" b="1" dirty="0">
                <a:solidFill>
                  <a:schemeClr val="bg1"/>
                </a:solidFill>
              </a:rPr>
            </a:br>
            <a:endParaRPr lang="de-DE" sz="3200" b="1" dirty="0">
              <a:solidFill>
                <a:schemeClr val="bg1"/>
              </a:solidFill>
            </a:endParaRPr>
          </a:p>
        </p:txBody>
      </p:sp>
      <p:sp>
        <p:nvSpPr>
          <p:cNvPr id="9" name="Inhaltsplatzhalter 4">
            <a:extLst>
              <a:ext uri="{FF2B5EF4-FFF2-40B4-BE49-F238E27FC236}">
                <a16:creationId xmlns="" xmlns:a16="http://schemas.microsoft.com/office/drawing/2014/main" id="{090B5CE5-6430-4932-8A90-68914988003D}"/>
              </a:ext>
            </a:extLst>
          </p:cNvPr>
          <p:cNvSpPr txBox="1">
            <a:spLocks/>
          </p:cNvSpPr>
          <p:nvPr/>
        </p:nvSpPr>
        <p:spPr>
          <a:xfrm>
            <a:off x="629107" y="2113549"/>
            <a:ext cx="7926728" cy="132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1188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2800" dirty="0" smtClean="0">
                <a:solidFill>
                  <a:srgbClr val="FFFF99"/>
                </a:solidFill>
              </a:rPr>
              <a:t>Vorbereitung und Unterstützung von GS-Lehrkräften bei</a:t>
            </a:r>
            <a:r>
              <a:rPr lang="de-DE" sz="2800" dirty="0">
                <a:solidFill>
                  <a:srgbClr val="FFFF99"/>
                </a:solidFill>
              </a:rPr>
              <a:t> </a:t>
            </a:r>
            <a:r>
              <a:rPr lang="de-DE" sz="2800" dirty="0" smtClean="0">
                <a:solidFill>
                  <a:srgbClr val="FFFF99"/>
                </a:solidFill>
              </a:rPr>
              <a:t>den </a:t>
            </a:r>
            <a:r>
              <a:rPr lang="de-DE" sz="2800" dirty="0">
                <a:solidFill>
                  <a:srgbClr val="FFFF99"/>
                </a:solidFill>
              </a:rPr>
              <a:t>Themen Algorithmen und Programmierung </a:t>
            </a:r>
          </a:p>
        </p:txBody>
      </p:sp>
      <p:sp>
        <p:nvSpPr>
          <p:cNvPr id="10" name="Inhaltsplatzhalter 4">
            <a:extLst>
              <a:ext uri="{FF2B5EF4-FFF2-40B4-BE49-F238E27FC236}">
                <a16:creationId xmlns="" xmlns:a16="http://schemas.microsoft.com/office/drawing/2014/main" id="{E7EE6896-5359-43E2-959E-DDB21B364BFB}"/>
              </a:ext>
            </a:extLst>
          </p:cNvPr>
          <p:cNvSpPr txBox="1">
            <a:spLocks/>
          </p:cNvSpPr>
          <p:nvPr/>
        </p:nvSpPr>
        <p:spPr>
          <a:xfrm>
            <a:off x="629107" y="3707141"/>
            <a:ext cx="7926728" cy="48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1188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2800" dirty="0" smtClean="0">
                <a:solidFill>
                  <a:srgbClr val="FFFF66"/>
                </a:solidFill>
              </a:rPr>
              <a:t>Umsetzung der Themen im Unterricht der GS</a:t>
            </a:r>
            <a:r>
              <a:rPr lang="de-DE" sz="2200" dirty="0"/>
              <a:t>			</a:t>
            </a:r>
          </a:p>
          <a:p>
            <a:pPr marL="268288">
              <a:spcAft>
                <a:spcPts val="3000"/>
              </a:spcAft>
            </a:pPr>
            <a:endParaRPr lang="de-DE" sz="2200" dirty="0"/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endParaRPr lang="de-DE" sz="2200" dirty="0"/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endParaRPr lang="de-DE" sz="2200" dirty="0"/>
          </a:p>
        </p:txBody>
      </p:sp>
      <p:sp>
        <p:nvSpPr>
          <p:cNvPr id="11" name="Inhaltsplatzhalter 4">
            <a:extLst>
              <a:ext uri="{FF2B5EF4-FFF2-40B4-BE49-F238E27FC236}">
                <a16:creationId xmlns="" xmlns:a16="http://schemas.microsoft.com/office/drawing/2014/main" id="{071B9CD6-9B85-43BF-A110-5BDC5047FE1A}"/>
              </a:ext>
            </a:extLst>
          </p:cNvPr>
          <p:cNvSpPr txBox="1">
            <a:spLocks/>
          </p:cNvSpPr>
          <p:nvPr/>
        </p:nvSpPr>
        <p:spPr>
          <a:xfrm>
            <a:off x="629107" y="4437112"/>
            <a:ext cx="7926728" cy="48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1188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2800" dirty="0" smtClean="0">
                <a:solidFill>
                  <a:srgbClr val="FFC000"/>
                </a:solidFill>
              </a:rPr>
              <a:t>Kompetenzzuwachs bei den Schülerinnen </a:t>
            </a:r>
            <a:r>
              <a:rPr lang="de-DE" sz="2800" dirty="0">
                <a:solidFill>
                  <a:srgbClr val="FFC000"/>
                </a:solidFill>
              </a:rPr>
              <a:t>und Schülern?</a:t>
            </a:r>
            <a:r>
              <a:rPr lang="de-DE" sz="2400" dirty="0"/>
              <a:t>			</a:t>
            </a:r>
          </a:p>
          <a:p>
            <a:pPr marL="268288">
              <a:spcAft>
                <a:spcPts val="3000"/>
              </a:spcAft>
            </a:pPr>
            <a:endParaRPr lang="de-DE" sz="2400" dirty="0"/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endParaRPr lang="de-DE" sz="2200" dirty="0"/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endParaRPr lang="de-DE" sz="2200" dirty="0"/>
          </a:p>
        </p:txBody>
      </p:sp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F707F5F0-6585-4775-85DB-50149F9D5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75661">
            <a:off x="2328990" y="346731"/>
            <a:ext cx="677370" cy="122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4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6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1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85667" y="980728"/>
            <a:ext cx="8508999" cy="416140"/>
          </a:xfrm>
        </p:spPr>
        <p:txBody>
          <a:bodyPr/>
          <a:lstStyle/>
          <a:p>
            <a:r>
              <a:rPr lang="de-DE" sz="3200" b="1" u="sng" dirty="0" smtClean="0">
                <a:solidFill>
                  <a:schemeClr val="bg1"/>
                </a:solidFill>
              </a:rPr>
              <a:t>Was ist ein Algorithmus</a:t>
            </a:r>
            <a:r>
              <a:rPr lang="de-DE" sz="3200" b="1" u="sng" dirty="0">
                <a:solidFill>
                  <a:schemeClr val="bg1"/>
                </a:solidFill>
              </a:rPr>
              <a:t>?</a:t>
            </a:r>
            <a:r>
              <a:rPr lang="de-DE" sz="3200" b="1" u="sng" dirty="0" smtClean="0">
                <a:solidFill>
                  <a:schemeClr val="bg1"/>
                </a:solidFill>
              </a:rPr>
              <a:t> </a:t>
            </a:r>
            <a:endParaRPr lang="de-DE" sz="3200" b="1" u="sng" dirty="0">
              <a:solidFill>
                <a:schemeClr val="bg1"/>
              </a:solidFill>
            </a:endParaRPr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420220" y="2924944"/>
            <a:ext cx="8508999" cy="205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de-DE" sz="30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dirty="0" smtClean="0">
                <a:solidFill>
                  <a:schemeClr val="bg1"/>
                </a:solidFill>
              </a:rPr>
              <a:t>„</a:t>
            </a:r>
            <a:r>
              <a:rPr lang="de-DE" u="sng" dirty="0" smtClean="0">
                <a:solidFill>
                  <a:schemeClr val="bg1"/>
                </a:solidFill>
              </a:rPr>
              <a:t>eine </a:t>
            </a:r>
            <a:r>
              <a:rPr lang="de-DE" u="sng" dirty="0">
                <a:solidFill>
                  <a:schemeClr val="bg1"/>
                </a:solidFill>
              </a:rPr>
              <a:t>eindeutige Handlungsvorschrift </a:t>
            </a:r>
            <a:endParaRPr lang="de-DE" u="sng" dirty="0" smtClean="0">
              <a:solidFill>
                <a:schemeClr val="bg1"/>
              </a:solidFill>
            </a:endParaRPr>
          </a:p>
          <a:p>
            <a:pPr algn="l"/>
            <a:endParaRPr lang="de-DE" u="sng" dirty="0">
              <a:solidFill>
                <a:schemeClr val="bg1"/>
              </a:solidFill>
            </a:endParaRPr>
          </a:p>
          <a:p>
            <a:pPr algn="l"/>
            <a:r>
              <a:rPr lang="de-DE" dirty="0" smtClean="0">
                <a:solidFill>
                  <a:schemeClr val="bg1"/>
                </a:solidFill>
              </a:rPr>
              <a:t>zur </a:t>
            </a:r>
            <a:r>
              <a:rPr lang="de-DE" dirty="0">
                <a:solidFill>
                  <a:schemeClr val="bg1"/>
                </a:solidFill>
              </a:rPr>
              <a:t>Lösung </a:t>
            </a:r>
            <a:r>
              <a:rPr lang="de-DE" dirty="0" smtClean="0">
                <a:solidFill>
                  <a:schemeClr val="bg1"/>
                </a:solidFill>
              </a:rPr>
              <a:t>eines Problems (…). Algorithmen </a:t>
            </a:r>
            <a:r>
              <a:rPr lang="de-DE" dirty="0">
                <a:solidFill>
                  <a:schemeClr val="bg1"/>
                </a:solidFill>
              </a:rPr>
              <a:t>bestehen aus endlich vielen, </a:t>
            </a:r>
            <a:r>
              <a:rPr lang="de-DE" dirty="0" smtClean="0">
                <a:solidFill>
                  <a:schemeClr val="bg1"/>
                </a:solidFill>
              </a:rPr>
              <a:t>wohldefinierten Einzelschritten.“ 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sz="1200" dirty="0" smtClean="0">
                <a:solidFill>
                  <a:schemeClr val="bg1"/>
                </a:solidFill>
              </a:rPr>
              <a:t>(</a:t>
            </a:r>
            <a:r>
              <a:rPr lang="de-DE" sz="1200" dirty="0" err="1">
                <a:solidFill>
                  <a:schemeClr val="bg1"/>
                </a:solidFill>
              </a:rPr>
              <a:t>Hartley</a:t>
            </a:r>
            <a:r>
              <a:rPr lang="de-DE" sz="1200" dirty="0">
                <a:solidFill>
                  <a:schemeClr val="bg1"/>
                </a:solidFill>
              </a:rPr>
              <a:t> Rogers, Jr</a:t>
            </a:r>
            <a:r>
              <a:rPr lang="de-DE" sz="1200" dirty="0" smtClean="0">
                <a:solidFill>
                  <a:schemeClr val="bg1"/>
                </a:solidFill>
              </a:rPr>
              <a:t>. Zitiert von Wikipedia 17.03.2019)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0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287</Words>
  <Application>Microsoft Office PowerPoint</Application>
  <PresentationFormat>Bildschirmpräsentation (4:3)</PresentationFormat>
  <Paragraphs>92</Paragraphs>
  <Slides>23</Slides>
  <Notes>9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Larissa</vt:lpstr>
      <vt:lpstr>PowerPoint-Präsentation</vt:lpstr>
      <vt:lpstr> </vt:lpstr>
      <vt:lpstr>PowerPoint-Präsentation</vt:lpstr>
      <vt:lpstr>        Wir?</vt:lpstr>
      <vt:lpstr>      Wir!</vt:lpstr>
      <vt:lpstr>Das Projekt AlgoKids</vt:lpstr>
      <vt:lpstr>PowerPoint-Präsentation</vt:lpstr>
      <vt:lpstr>Warum AlgoKids? </vt:lpstr>
      <vt:lpstr>Was ist ein Algorithmus? </vt:lpstr>
      <vt:lpstr>Was bedeutet Programmierung?  </vt:lpstr>
      <vt:lpstr>Kurskonzept Programmierzirkus  3 Kurstage mit je vier Stunden</vt:lpstr>
      <vt:lpstr>Programmierzirkus Tag 1 </vt:lpstr>
      <vt:lpstr> </vt:lpstr>
      <vt:lpstr>Scratch</vt:lpstr>
      <vt:lpstr>Programmierzirkus Tag 1: Schicke den Affen zur Banane</vt:lpstr>
      <vt:lpstr>PowerPoint-Präsentation</vt:lpstr>
      <vt:lpstr>PowerPoint-Präsentation</vt:lpstr>
      <vt:lpstr>Programmierzirkus Tag 2 </vt:lpstr>
      <vt:lpstr>PowerPoint-Präsentation</vt:lpstr>
      <vt:lpstr>PowerPoint-Präsentation</vt:lpstr>
      <vt:lpstr>Programmierzirkus Tag 3 </vt:lpstr>
      <vt:lpstr>Programmierzirkus Tag 3: Eigene Projekte in Scratch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</dc:title>
  <dc:creator>Elke</dc:creator>
  <cp:lastModifiedBy>Elke</cp:lastModifiedBy>
  <cp:revision>295</cp:revision>
  <dcterms:created xsi:type="dcterms:W3CDTF">2019-03-17T09:55:14Z</dcterms:created>
  <dcterms:modified xsi:type="dcterms:W3CDTF">2019-03-28T20:06:44Z</dcterms:modified>
</cp:coreProperties>
</file>