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E5028-C9BF-4B57-A41B-795C0F1B6531}" type="datetimeFigureOut">
              <a:rPr lang="de-DE" smtClean="0"/>
              <a:t>10.12.2019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C09E0-5423-4585-A169-74A063483F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7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Weniger Text und auf das Wesentliche beschränken: 1. Textfeld weglassen. 2. Textfeld nur </a:t>
            </a:r>
            <a:r>
              <a:rPr lang="de-DE" dirty="0" err="1"/>
              <a:t>mBdB</a:t>
            </a:r>
            <a:r>
              <a:rPr lang="de-DE" baseline="0" dirty="0"/>
              <a:t> (….) und </a:t>
            </a:r>
            <a:r>
              <a:rPr lang="de-DE" baseline="0" dirty="0" err="1"/>
              <a:t>iBdB</a:t>
            </a:r>
            <a:r>
              <a:rPr lang="de-DE" baseline="0" dirty="0"/>
              <a:t> (….) nennen plus Aufgaben und Foto </a:t>
            </a:r>
          </a:p>
          <a:p>
            <a:r>
              <a:rPr lang="de-DE" baseline="0" dirty="0"/>
              <a:t>Für Ihre Aufgabe: Überleitung zur Finanzierung, da Sie bereits mit allen Schulen und SAT in die Verhandlungsgespräche eingebunden waren.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C09E0-5423-4585-A169-74A063483F0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22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M.E.</a:t>
            </a:r>
            <a:r>
              <a:rPr lang="de-DE" baseline="0" dirty="0"/>
              <a:t> nicht nötig – Wir sind im Hier und Jetzt!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dirty="0"/>
              <a:t>Alexander Friedl - Koordinator digitale Bildung SAD-AM-AS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Spätestens dann sind wieder Gespräche zwischen SL, SAT und ggf. Ihrer Beteiligung zu führen.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C09E0-5423-4585-A169-74A063483F0D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363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C09E0-5423-4585-A169-74A063483F0D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32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C09E0-5423-4585-A169-74A063483F0D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08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D3E7-C735-45F8-81AC-6769B1D166F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68313" y="765175"/>
            <a:ext cx="8208143" cy="576263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67281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67544" y="2924944"/>
            <a:ext cx="8280920" cy="33123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D3E7-C735-45F8-81AC-6769B1D166F9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68313" y="765175"/>
            <a:ext cx="8208143" cy="576263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idx="14"/>
          </p:nvPr>
        </p:nvSpPr>
        <p:spPr>
          <a:xfrm>
            <a:off x="457200" y="1556792"/>
            <a:ext cx="8229600" cy="1224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89276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/>
          <p:cNvSpPr txBox="1">
            <a:spLocks/>
          </p:cNvSpPr>
          <p:nvPr/>
        </p:nvSpPr>
        <p:spPr bwMode="auto">
          <a:xfrm>
            <a:off x="457200" y="764704"/>
            <a:ext cx="8229600" cy="5667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de-DE" sz="3200" b="1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66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0000"/>
                </a:solidFill>
              </a:defRPr>
            </a:lvl1pPr>
          </a:lstStyle>
          <a:p>
            <a:fld id="{2222D3E7-C735-45F8-81AC-6769B1D166F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052268" y="123031"/>
            <a:ext cx="3602360" cy="566737"/>
          </a:xfrm>
          <a:prstGeom prst="rect">
            <a:avLst/>
          </a:prstGeom>
          <a:gradFill rotWithShape="1">
            <a:gsLst>
              <a:gs pos="99000">
                <a:schemeClr val="accent1"/>
              </a:gs>
              <a:gs pos="2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de-DE" sz="1800" dirty="0" smtClean="0"/>
              <a:t>Fortbildung</a:t>
            </a:r>
            <a:endParaRPr lang="de-DE" sz="1800" dirty="0"/>
          </a:p>
        </p:txBody>
      </p:sp>
      <p:pic>
        <p:nvPicPr>
          <p:cNvPr id="8" name="Bild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757" y="165370"/>
            <a:ext cx="170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5157" y="165370"/>
            <a:ext cx="381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4895" y="162195"/>
            <a:ext cx="3667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073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biamas.de/s/cc_images/teaserbox_58220484.PNG?t=1556707444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D3E7-C735-45F8-81AC-6769B1D166F9}" type="slidenum">
              <a:rPr lang="de-DE" smtClean="0"/>
              <a:t>1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8313" y="765175"/>
            <a:ext cx="8208143" cy="575593"/>
          </a:xfrm>
        </p:spPr>
        <p:txBody>
          <a:bodyPr/>
          <a:lstStyle/>
          <a:p>
            <a:pPr algn="l"/>
            <a:r>
              <a:rPr lang="de-DE" dirty="0" smtClean="0"/>
              <a:t>#</a:t>
            </a:r>
            <a:r>
              <a:rPr lang="de-DE" dirty="0" err="1" smtClean="0"/>
              <a:t>DiBiAMAS</a:t>
            </a:r>
            <a:r>
              <a:rPr lang="de-DE" dirty="0" smtClean="0"/>
              <a:t> – 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1844824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HERZLICH WILLKOMMEN </a:t>
            </a:r>
          </a:p>
          <a:p>
            <a:pPr algn="ctr"/>
            <a:r>
              <a:rPr lang="de-DE" sz="4400" b="1" dirty="0"/>
              <a:t>z</a:t>
            </a:r>
            <a:r>
              <a:rPr lang="de-DE" sz="4400" b="1" dirty="0" smtClean="0"/>
              <a:t>ur Fortbildungsreihe,</a:t>
            </a:r>
          </a:p>
          <a:p>
            <a:pPr algn="ctr"/>
            <a:endParaRPr lang="de-DE" sz="4400" b="1" dirty="0" smtClean="0"/>
          </a:p>
          <a:p>
            <a:pPr algn="ctr"/>
            <a:r>
              <a:rPr lang="de-DE" sz="4400" b="1" dirty="0" smtClean="0"/>
              <a:t>diesmal an der</a:t>
            </a:r>
          </a:p>
          <a:p>
            <a:pPr algn="ctr"/>
            <a:r>
              <a:rPr lang="de-DE" sz="4400" b="1" dirty="0" smtClean="0"/>
              <a:t>Grundschule</a:t>
            </a:r>
            <a:endParaRPr lang="de-DE" sz="4400" b="1" dirty="0" smtClean="0"/>
          </a:p>
          <a:p>
            <a:pPr algn="ctr"/>
            <a:r>
              <a:rPr lang="de-DE" sz="4400" b="1" dirty="0" smtClean="0"/>
              <a:t>Ebermannsdorf</a:t>
            </a:r>
            <a:endParaRPr lang="de-DE" sz="4400" b="1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2895458" y="760665"/>
            <a:ext cx="570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Medienkonzepte und Umsetzung der digitalen Bildung     an Praxisbeispielen der Grund- und Mittelschule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565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ergebnis für medienkonzep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645024"/>
            <a:ext cx="4296554" cy="307203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801" y="1347025"/>
            <a:ext cx="3816424" cy="229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975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7AFEC340-F40F-4738-BD77-507599271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406" y="1484784"/>
            <a:ext cx="7215188" cy="473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87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7C25C2D8-FD84-4D21-9BDE-26FACB891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17" y="764704"/>
            <a:ext cx="8569365" cy="547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32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582F466B-25EE-4884-A30D-BDB55A8C1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02" y="764704"/>
            <a:ext cx="8800196" cy="55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30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10CAA5C6-4936-4CA4-B708-5E8AAD428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5409"/>
          <a:stretch/>
        </p:blipFill>
        <p:spPr bwMode="auto">
          <a:xfrm>
            <a:off x="110087" y="764704"/>
            <a:ext cx="8923826" cy="489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4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9AFEDB93-DC3C-4F10-8779-26C5816F7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5" y="692696"/>
            <a:ext cx="900293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6972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7504" y="5589240"/>
            <a:ext cx="8892480" cy="107721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Flächendeckendes Internet als Grundvoraussetzung!!!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801C2B86-C0E6-4F9D-83A6-A03A25621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139" r="5272" b="33288"/>
          <a:stretch/>
        </p:blipFill>
        <p:spPr bwMode="auto">
          <a:xfrm>
            <a:off x="323527" y="764704"/>
            <a:ext cx="857147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3443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6551" b="3237"/>
          <a:stretch/>
        </p:blipFill>
        <p:spPr bwMode="auto">
          <a:xfrm>
            <a:off x="323528" y="1484785"/>
            <a:ext cx="84604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845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5336"/>
          <a:stretch/>
        </p:blipFill>
        <p:spPr bwMode="auto">
          <a:xfrm>
            <a:off x="1187624" y="1412776"/>
            <a:ext cx="6286500" cy="501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679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CA2F6642-A5C7-43BE-9107-924DD82430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Fortbildungsplanung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B865CA23-AB64-4032-85A3-96A2736337C1}"/>
              </a:ext>
            </a:extLst>
          </p:cNvPr>
          <p:cNvSpPr txBox="1"/>
          <p:nvPr/>
        </p:nvSpPr>
        <p:spPr>
          <a:xfrm>
            <a:off x="3059832" y="162880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Angebote des Referentennetzwerks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9" name="Grafik 8" descr="Ein Bild, das Raum enthält.&#10;&#10;Automatisch generierte Beschreibung">
            <a:extLst>
              <a:ext uri="{FF2B5EF4-FFF2-40B4-BE49-F238E27FC236}">
                <a16:creationId xmlns="" xmlns:a16="http://schemas.microsoft.com/office/drawing/2014/main" id="{CB24EC49-CFDC-4F4A-9851-A8F864B811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564904"/>
            <a:ext cx="5022945" cy="322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D3E7-C735-45F8-81AC-6769B1D166F9}" type="slidenum">
              <a:rPr lang="de-DE" smtClean="0"/>
              <a:t>2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8313" y="765175"/>
            <a:ext cx="8208143" cy="575593"/>
          </a:xfrm>
        </p:spPr>
        <p:txBody>
          <a:bodyPr/>
          <a:lstStyle/>
          <a:p>
            <a:pPr algn="l"/>
            <a:r>
              <a:rPr lang="de-DE" dirty="0" smtClean="0"/>
              <a:t>#</a:t>
            </a:r>
            <a:r>
              <a:rPr lang="de-DE" dirty="0" err="1" smtClean="0"/>
              <a:t>DiBiAMAS</a:t>
            </a:r>
            <a:r>
              <a:rPr lang="de-DE" dirty="0" smtClean="0"/>
              <a:t> – 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449121" y="1628800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Programm:</a:t>
            </a:r>
          </a:p>
          <a:p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14:00 Uhr: Begrüßung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14:05 Uhr: Die </a:t>
            </a:r>
            <a:r>
              <a:rPr lang="de-DE" sz="2400" dirty="0" smtClean="0"/>
              <a:t>GS Ebermannsdorf </a:t>
            </a:r>
            <a:r>
              <a:rPr lang="de-DE" sz="2400" dirty="0" smtClean="0"/>
              <a:t>stellt sich und ihr Arbeiten mit digitalen Medien vor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14:30 Uhr: </a:t>
            </a:r>
            <a:r>
              <a:rPr lang="de-DE" sz="2400" dirty="0" err="1" smtClean="0"/>
              <a:t>Workshopslot</a:t>
            </a:r>
            <a:endParaRPr lang="de-DE" sz="2400" dirty="0" smtClean="0"/>
          </a:p>
          <a:p>
            <a:r>
              <a:rPr lang="de-DE" sz="2400" dirty="0" smtClean="0"/>
              <a:t>      </a:t>
            </a:r>
            <a:r>
              <a:rPr lang="de-DE" sz="2000" dirty="0" smtClean="0"/>
              <a:t>1. </a:t>
            </a:r>
            <a:r>
              <a:rPr lang="de-DE" sz="2000" dirty="0" smtClean="0"/>
              <a:t>Weihnachtskarten mit kreativen Tools gestalten</a:t>
            </a:r>
            <a:r>
              <a:rPr lang="de-DE" sz="2000" dirty="0" smtClean="0"/>
              <a:t> </a:t>
            </a:r>
            <a:r>
              <a:rPr lang="de-DE" sz="2000" dirty="0" smtClean="0"/>
              <a:t>– </a:t>
            </a:r>
            <a:r>
              <a:rPr lang="de-DE" sz="2000" dirty="0" err="1" smtClean="0"/>
              <a:t>Rin</a:t>
            </a:r>
            <a:r>
              <a:rPr lang="de-DE" sz="2000" dirty="0" smtClean="0"/>
              <a:t> Birgit Härtl</a:t>
            </a:r>
            <a:endParaRPr lang="de-DE" sz="2000" dirty="0" smtClean="0"/>
          </a:p>
          <a:p>
            <a:r>
              <a:rPr lang="de-DE" sz="2000" dirty="0"/>
              <a:t> </a:t>
            </a:r>
            <a:r>
              <a:rPr lang="de-DE" sz="2000" dirty="0" smtClean="0"/>
              <a:t>     </a:t>
            </a:r>
            <a:r>
              <a:rPr lang="de-DE" sz="2000" dirty="0" smtClean="0"/>
              <a:t> 2</a:t>
            </a:r>
            <a:r>
              <a:rPr lang="de-DE" sz="2000" dirty="0" smtClean="0"/>
              <a:t>. </a:t>
            </a:r>
            <a:r>
              <a:rPr lang="de-DE" sz="2000" dirty="0" smtClean="0"/>
              <a:t>Worksheet </a:t>
            </a:r>
            <a:r>
              <a:rPr lang="de-DE" sz="2000" dirty="0" err="1" smtClean="0"/>
              <a:t>Crafter</a:t>
            </a:r>
            <a:r>
              <a:rPr lang="de-DE" sz="2000" dirty="0" smtClean="0"/>
              <a:t> – Lin Evi </a:t>
            </a:r>
            <a:r>
              <a:rPr lang="de-DE" sz="2000" dirty="0" err="1" smtClean="0"/>
              <a:t>Gsellhofer</a:t>
            </a:r>
            <a:endParaRPr lang="de-DE" sz="2000" dirty="0"/>
          </a:p>
          <a:p>
            <a:r>
              <a:rPr lang="de-DE" sz="2000" dirty="0" smtClean="0"/>
              <a:t>      </a:t>
            </a:r>
            <a:r>
              <a:rPr lang="de-DE" sz="2000" dirty="0" smtClean="0"/>
              <a:t> 3</a:t>
            </a:r>
            <a:r>
              <a:rPr lang="de-DE" sz="2000" dirty="0" smtClean="0"/>
              <a:t>. </a:t>
            </a:r>
            <a:r>
              <a:rPr lang="de-DE" sz="2000" dirty="0" smtClean="0"/>
              <a:t>Digitales Klassenzimmer – </a:t>
            </a:r>
            <a:r>
              <a:rPr lang="de-DE" sz="2000" dirty="0" err="1" smtClean="0"/>
              <a:t>KRin</a:t>
            </a:r>
            <a:r>
              <a:rPr lang="de-DE" sz="2000" dirty="0" smtClean="0"/>
              <a:t> Birgit </a:t>
            </a:r>
            <a:r>
              <a:rPr lang="de-DE" sz="2000" dirty="0" err="1" smtClean="0"/>
              <a:t>Koholka</a:t>
            </a:r>
            <a:endParaRPr lang="de-DE" sz="2000" dirty="0" smtClean="0"/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16:15 </a:t>
            </a:r>
            <a:r>
              <a:rPr lang="de-DE" sz="2400" dirty="0" smtClean="0"/>
              <a:t>Uhr: </a:t>
            </a:r>
            <a:r>
              <a:rPr lang="de-DE" sz="2400" dirty="0" smtClean="0"/>
              <a:t>Informationen der </a:t>
            </a:r>
            <a:r>
              <a:rPr lang="de-DE" sz="2400" dirty="0" err="1" smtClean="0"/>
              <a:t>BdB</a:t>
            </a:r>
            <a:r>
              <a:rPr lang="de-DE" sz="2400" dirty="0" smtClean="0"/>
              <a:t> – </a:t>
            </a:r>
            <a:r>
              <a:rPr lang="de-DE" sz="2400" dirty="0" err="1" smtClean="0"/>
              <a:t>iBdB</a:t>
            </a:r>
            <a:r>
              <a:rPr lang="de-DE" sz="2400" dirty="0" smtClean="0"/>
              <a:t> Alexander Friedl </a:t>
            </a:r>
            <a:endParaRPr lang="de-DE" sz="24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2895458" y="760665"/>
            <a:ext cx="570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Medienkonzepte und Umsetzung der digitalen Bildung     an Praxisbeispielen der Grund- und Mittelschule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75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Karte enthält.&#10;&#10;Automatisch generierte Beschreibung">
            <a:extLst>
              <a:ext uri="{FF2B5EF4-FFF2-40B4-BE49-F238E27FC236}">
                <a16:creationId xmlns="" xmlns:a16="http://schemas.microsoft.com/office/drawing/2014/main" id="{2C4014DC-E7A7-441D-8AD3-CF0F2D10F6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3155929" cy="315592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38F8D08E-CE4C-4080-A9F7-D6576F40E38C}"/>
              </a:ext>
            </a:extLst>
          </p:cNvPr>
          <p:cNvSpPr txBox="1"/>
          <p:nvPr/>
        </p:nvSpPr>
        <p:spPr>
          <a:xfrm>
            <a:off x="3635896" y="194819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Thomas Brandl, 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D24D25F6-B0E0-4903-9663-5569691A1606}"/>
              </a:ext>
            </a:extLst>
          </p:cNvPr>
          <p:cNvSpPr txBox="1"/>
          <p:nvPr/>
        </p:nvSpPr>
        <p:spPr>
          <a:xfrm>
            <a:off x="6588224" y="324433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Birgit Koholka, KRin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63CDB136-EE34-4CD7-9EEB-D0C321ECB681}"/>
              </a:ext>
            </a:extLst>
          </p:cNvPr>
          <p:cNvSpPr txBox="1"/>
          <p:nvPr/>
        </p:nvSpPr>
        <p:spPr>
          <a:xfrm>
            <a:off x="6704384" y="45091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Evi </a:t>
            </a:r>
            <a:r>
              <a:rPr lang="de-DE" dirty="0" err="1"/>
              <a:t>Gsellhofer</a:t>
            </a:r>
            <a:r>
              <a:rPr lang="de-DE" dirty="0"/>
              <a:t>, Lin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0EABA77B-5013-4545-AD9D-080F0C742EAA}"/>
              </a:ext>
            </a:extLst>
          </p:cNvPr>
          <p:cNvSpPr txBox="1"/>
          <p:nvPr/>
        </p:nvSpPr>
        <p:spPr>
          <a:xfrm>
            <a:off x="539552" y="49411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Josef Beck, M.A., 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F4247BA4-2A2B-4ECD-B4AE-22943E27C6E7}"/>
              </a:ext>
            </a:extLst>
          </p:cNvPr>
          <p:cNvSpPr txBox="1"/>
          <p:nvPr/>
        </p:nvSpPr>
        <p:spPr>
          <a:xfrm>
            <a:off x="683568" y="3883407"/>
            <a:ext cx="2363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Michael </a:t>
            </a:r>
            <a:r>
              <a:rPr lang="de-DE" dirty="0" err="1"/>
              <a:t>Eglmeier</a:t>
            </a:r>
            <a:r>
              <a:rPr lang="de-DE" dirty="0"/>
              <a:t>, 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5C5D83DD-2BFA-4DCB-8626-0A6E057E814D}"/>
              </a:ext>
            </a:extLst>
          </p:cNvPr>
          <p:cNvSpPr txBox="1"/>
          <p:nvPr/>
        </p:nvSpPr>
        <p:spPr>
          <a:xfrm>
            <a:off x="755576" y="27089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Birgit Härtl, Rin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="" xmlns:a16="http://schemas.microsoft.com/office/drawing/2014/main" id="{CCA4E50E-FE32-4F26-BD04-EBB3BB926D61}"/>
              </a:ext>
            </a:extLst>
          </p:cNvPr>
          <p:cNvCxnSpPr/>
          <p:nvPr/>
        </p:nvCxnSpPr>
        <p:spPr>
          <a:xfrm>
            <a:off x="2339752" y="2893586"/>
            <a:ext cx="1656184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="" xmlns:a16="http://schemas.microsoft.com/office/drawing/2014/main" id="{5C51D125-2ADA-41FC-8180-FC9210304CCA}"/>
              </a:ext>
            </a:extLst>
          </p:cNvPr>
          <p:cNvCxnSpPr>
            <a:cxnSpLocks/>
          </p:cNvCxnSpPr>
          <p:nvPr/>
        </p:nvCxnSpPr>
        <p:spPr>
          <a:xfrm>
            <a:off x="2627784" y="4100359"/>
            <a:ext cx="1152128" cy="4290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="" xmlns:a16="http://schemas.microsoft.com/office/drawing/2014/main" id="{7090855F-32D9-4637-A618-0CD03E21C4EA}"/>
              </a:ext>
            </a:extLst>
          </p:cNvPr>
          <p:cNvCxnSpPr>
            <a:cxnSpLocks/>
          </p:cNvCxnSpPr>
          <p:nvPr/>
        </p:nvCxnSpPr>
        <p:spPr>
          <a:xfrm flipV="1">
            <a:off x="2555776" y="4797152"/>
            <a:ext cx="1872208" cy="3286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="" xmlns:a16="http://schemas.microsoft.com/office/drawing/2014/main" id="{5A97F877-DA62-42B6-A7C4-45F17FDF5D17}"/>
              </a:ext>
            </a:extLst>
          </p:cNvPr>
          <p:cNvCxnSpPr>
            <a:cxnSpLocks/>
          </p:cNvCxnSpPr>
          <p:nvPr/>
        </p:nvCxnSpPr>
        <p:spPr>
          <a:xfrm>
            <a:off x="4385768" y="2314593"/>
            <a:ext cx="468052" cy="8263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="" xmlns:a16="http://schemas.microsoft.com/office/drawing/2014/main" id="{3FB8D0B5-BD5A-49F6-A801-B67401767746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932040" y="3429000"/>
            <a:ext cx="1656184" cy="6713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="" xmlns:a16="http://schemas.microsoft.com/office/drawing/2014/main" id="{A2DBC916-B05A-421E-AFAC-B508A5BFA6D1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5364090" y="4529445"/>
            <a:ext cx="1340294" cy="1643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79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Raum enthält.&#10;&#10;Automatisch generierte Beschreibung">
            <a:extLst>
              <a:ext uri="{FF2B5EF4-FFF2-40B4-BE49-F238E27FC236}">
                <a16:creationId xmlns="" xmlns:a16="http://schemas.microsoft.com/office/drawing/2014/main" id="{C14A9A5A-4775-4E1E-A20E-CB56F314D4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655" y="1628800"/>
            <a:ext cx="2224309" cy="142709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56EAA90E-E794-4192-8BD4-90DA68E533EC}"/>
              </a:ext>
            </a:extLst>
          </p:cNvPr>
          <p:cNvSpPr txBox="1"/>
          <p:nvPr/>
        </p:nvSpPr>
        <p:spPr>
          <a:xfrm>
            <a:off x="3203848" y="62068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Angebote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B3A9D8BB-B8BD-43C8-9B7F-1AE0C6519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212976"/>
            <a:ext cx="666508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05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7C6B1217-B4AD-4396-83C8-BCE84D5941A0}"/>
              </a:ext>
            </a:extLst>
          </p:cNvPr>
          <p:cNvSpPr txBox="1"/>
          <p:nvPr/>
        </p:nvSpPr>
        <p:spPr>
          <a:xfrm>
            <a:off x="3059832" y="3717032"/>
            <a:ext cx="2224309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8A3917E2-2005-40B0-B42C-13F0ED59B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72442"/>
            <a:ext cx="6840760" cy="61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6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728700"/>
            <a:ext cx="806489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09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72008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484784"/>
            <a:ext cx="828659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77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7DB19A86-87C8-48AF-807D-8E1BCE9A4C89}"/>
              </a:ext>
            </a:extLst>
          </p:cNvPr>
          <p:cNvSpPr txBox="1"/>
          <p:nvPr/>
        </p:nvSpPr>
        <p:spPr>
          <a:xfrm>
            <a:off x="237703" y="748173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Vielen Dank für Ihre Aufmerksamkeit!</a:t>
            </a:r>
          </a:p>
          <a:p>
            <a:pPr algn="ctr"/>
            <a:endParaRPr lang="de-DE" sz="2800" b="1" i="1" dirty="0"/>
          </a:p>
        </p:txBody>
      </p:sp>
      <p:pic>
        <p:nvPicPr>
          <p:cNvPr id="7170" name="Picture 2" descr="Bildergebnis für medienkonzep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555" y="1988840"/>
            <a:ext cx="6646890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04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769">
            <a:off x="3171215" y="4451774"/>
            <a:ext cx="1171627" cy="172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D3E7-C735-45F8-81AC-6769B1D166F9}" type="slidenum">
              <a:rPr lang="de-DE" smtClean="0"/>
              <a:t>27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4"/>
          </p:nvPr>
        </p:nvSpPr>
        <p:spPr>
          <a:xfrm>
            <a:off x="457200" y="1556792"/>
            <a:ext cx="4330824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 smtClean="0"/>
              <a:t>Viel Zutrauen und Freude beim Ausprobieren und Umsetzen einer zeitgemäßen Bildung!</a:t>
            </a:r>
          </a:p>
          <a:p>
            <a:pPr marL="0" indent="0">
              <a:buNone/>
            </a:pPr>
            <a:endParaRPr lang="de-DE" b="1" dirty="0" smtClean="0"/>
          </a:p>
        </p:txBody>
      </p:sp>
      <p:pic>
        <p:nvPicPr>
          <p:cNvPr id="8" name="Picture 2" descr="http://www.dibiamas.de/s/cc_images/cache_58220484.PNG?t=155670744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945632" cy="29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43" y="4294441"/>
            <a:ext cx="3890248" cy="3925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48461" y="4077072"/>
            <a:ext cx="47147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</a:rPr>
              <a:t>Ein frohes </a:t>
            </a:r>
            <a:r>
              <a:rPr lang="de-DE" sz="3200" b="1" dirty="0" smtClean="0">
                <a:solidFill>
                  <a:srgbClr val="C00000"/>
                </a:solidFill>
              </a:rPr>
              <a:t>Weihnachtsfest, kommen </a:t>
            </a:r>
            <a:r>
              <a:rPr lang="de-DE" sz="3200" b="1" dirty="0">
                <a:solidFill>
                  <a:srgbClr val="C00000"/>
                </a:solidFill>
              </a:rPr>
              <a:t>Sie gut in das neue Jahr 2020</a:t>
            </a:r>
            <a:r>
              <a:rPr lang="de-DE" sz="3200" b="1" dirty="0" smtClean="0">
                <a:solidFill>
                  <a:srgbClr val="C00000"/>
                </a:solidFill>
              </a:rPr>
              <a:t>!</a:t>
            </a:r>
            <a:endParaRPr lang="de-DE" sz="3200" dirty="0"/>
          </a:p>
          <a:p>
            <a:endParaRPr lang="de-D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2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assfoto-2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138" y="3068960"/>
            <a:ext cx="1442692" cy="1872209"/>
          </a:xfrm>
          <a:prstGeom prst="rect">
            <a:avLst/>
          </a:prstGeom>
        </p:spPr>
      </p:pic>
      <p:pic>
        <p:nvPicPr>
          <p:cNvPr id="6" name="Grafik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66518" y="980728"/>
            <a:ext cx="4032448" cy="2232248"/>
          </a:xfrm>
          <a:prstGeom prst="rect">
            <a:avLst/>
          </a:prstGeom>
        </p:spPr>
      </p:pic>
      <p:pic>
        <p:nvPicPr>
          <p:cNvPr id="27650" name="Picture 2" descr="https://medienzentrum-schwandorf.de/wp-content/uploads/2016/10/mi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0444" y="3068960"/>
            <a:ext cx="1257300" cy="19050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483768" y="3429000"/>
            <a:ext cx="403244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Beratung digitale Bildung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12676" y="5128865"/>
            <a:ext cx="403244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Medienpädagogischer Berater digitale Bildung</a:t>
            </a:r>
          </a:p>
          <a:p>
            <a:pPr algn="ctr"/>
            <a:r>
              <a:rPr lang="de-DE" sz="1600" b="1" dirty="0" err="1">
                <a:solidFill>
                  <a:schemeClr val="bg1"/>
                </a:solidFill>
              </a:rPr>
              <a:t>mBdB</a:t>
            </a:r>
            <a:endParaRPr lang="de-DE" sz="1600" b="1" dirty="0">
              <a:solidFill>
                <a:schemeClr val="bg1"/>
              </a:solidFill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Vermittlung medienpädagogischer Kompetenzen- Fortbildung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634760" y="5115133"/>
            <a:ext cx="428396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Informationstechnischer Berater digitale Bildung</a:t>
            </a:r>
          </a:p>
          <a:p>
            <a:pPr algn="ctr"/>
            <a:r>
              <a:rPr lang="de-DE" sz="1600" b="1" dirty="0" err="1">
                <a:solidFill>
                  <a:schemeClr val="bg1"/>
                </a:solidFill>
              </a:rPr>
              <a:t>iBdB</a:t>
            </a:r>
            <a:endParaRPr lang="de-DE" sz="1600" b="1" dirty="0">
              <a:solidFill>
                <a:schemeClr val="bg1"/>
              </a:solidFill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Informationstechnische mediendidaktische  Kompetenzen- Medienkonzepte und Ausstattung</a:t>
            </a:r>
          </a:p>
        </p:txBody>
      </p:sp>
    </p:spTree>
    <p:extLst>
      <p:ext uri="{BB962C8B-B14F-4D97-AF65-F5344CB8AC3E}">
        <p14:creationId xmlns:p14="http://schemas.microsoft.com/office/powerpoint/2010/main" val="108201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664" y="1844824"/>
            <a:ext cx="6192728" cy="421830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067944" y="2348880"/>
            <a:ext cx="2448272" cy="252028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 rot="3512475">
            <a:off x="3075860" y="1140059"/>
            <a:ext cx="1944216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Digitalbudget</a:t>
            </a:r>
          </a:p>
        </p:txBody>
      </p:sp>
      <p:sp>
        <p:nvSpPr>
          <p:cNvPr id="7" name="Pfeil nach rechts 6"/>
          <p:cNvSpPr/>
          <p:nvPr/>
        </p:nvSpPr>
        <p:spPr>
          <a:xfrm rot="3399339">
            <a:off x="4405307" y="1068228"/>
            <a:ext cx="1944216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Digitalpakt</a:t>
            </a:r>
          </a:p>
        </p:txBody>
      </p:sp>
    </p:spTree>
    <p:extLst>
      <p:ext uri="{BB962C8B-B14F-4D97-AF65-F5344CB8AC3E}">
        <p14:creationId xmlns:p14="http://schemas.microsoft.com/office/powerpoint/2010/main" val="23330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92" y="1268760"/>
            <a:ext cx="5760720" cy="1874714"/>
          </a:xfrm>
          <a:prstGeom prst="rect">
            <a:avLst/>
          </a:prstGeom>
        </p:spPr>
      </p:pic>
      <p:pic>
        <p:nvPicPr>
          <p:cNvPr id="10" name="Grafik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9772" y="3143474"/>
            <a:ext cx="5400680" cy="33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8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0270" y="668681"/>
            <a:ext cx="5760720" cy="2760319"/>
          </a:xfrm>
          <a:prstGeom prst="rect">
            <a:avLst/>
          </a:prstGeom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0270" y="3986361"/>
            <a:ext cx="54673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423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5472648" cy="58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2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458" y="836712"/>
            <a:ext cx="4824536" cy="4967758"/>
          </a:xfrm>
          <a:prstGeom prst="rect">
            <a:avLst/>
          </a:prstGeom>
        </p:spPr>
      </p:pic>
      <p:pic>
        <p:nvPicPr>
          <p:cNvPr id="6" name="Grafik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3889612"/>
            <a:ext cx="5760720" cy="2850962"/>
          </a:xfrm>
          <a:prstGeom prst="rect">
            <a:avLst/>
          </a:prstGeom>
        </p:spPr>
      </p:pic>
      <p:pic>
        <p:nvPicPr>
          <p:cNvPr id="7" name="Grafik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8248" y="1772816"/>
            <a:ext cx="5256584" cy="449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9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40" y="1419159"/>
            <a:ext cx="5760720" cy="244184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99592" y="4293096"/>
            <a:ext cx="70567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Anträge und Vollzugshinweise befinden sich in der Endabstimmung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15616" y="5559623"/>
            <a:ext cx="662473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Gespräche zwischen SL und SAT mit </a:t>
            </a:r>
            <a:r>
              <a:rPr lang="de-DE" sz="2400" b="1" dirty="0" err="1">
                <a:solidFill>
                  <a:schemeClr val="bg1"/>
                </a:solidFill>
              </a:rPr>
              <a:t>iBdB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chulleiterkonferenz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Schulleiterkonferenz_Vorlage</Template>
  <TotalTime>0</TotalTime>
  <Words>304</Words>
  <Application>Microsoft Office PowerPoint</Application>
  <PresentationFormat>Bildschirmpräsentation (4:3)</PresentationFormat>
  <Paragraphs>60</Paragraphs>
  <Slides>27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Schulleiterkonferenz_Vorlage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MZ</dc:creator>
  <cp:lastModifiedBy>Schulamt Amberg (Tischer Stephan)</cp:lastModifiedBy>
  <cp:revision>33</cp:revision>
  <dcterms:created xsi:type="dcterms:W3CDTF">2013-10-17T10:46:49Z</dcterms:created>
  <dcterms:modified xsi:type="dcterms:W3CDTF">2019-12-10T09:24:26Z</dcterms:modified>
</cp:coreProperties>
</file>