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46" r:id="rId2"/>
    <p:sldId id="733" r:id="rId3"/>
    <p:sldId id="804" r:id="rId4"/>
    <p:sldId id="805" r:id="rId5"/>
    <p:sldId id="807" r:id="rId6"/>
    <p:sldId id="808" r:id="rId7"/>
    <p:sldId id="809" r:id="rId8"/>
    <p:sldId id="810" r:id="rId9"/>
    <p:sldId id="811" r:id="rId10"/>
    <p:sldId id="81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n Laferi" initials="ML" lastIdx="4" clrIdx="0"/>
  <p:cmAuthor id="2" name="Microsoft Office User" initials="MOU" lastIdx="5" clrIdx="1"/>
  <p:cmAuthor id="3" name="Kira Kristin" initials="KK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87"/>
    <a:srgbClr val="428891"/>
    <a:srgbClr val="EEEEEE"/>
    <a:srgbClr val="428045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9003" autoAdjust="0"/>
  </p:normalViewPr>
  <p:slideViewPr>
    <p:cSldViewPr snapToGrid="0" snapToObjects="1">
      <p:cViewPr varScale="1">
        <p:scale>
          <a:sx n="103" d="100"/>
          <a:sy n="103" d="100"/>
        </p:scale>
        <p:origin x="912" y="168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-9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6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7D76BA-27C2-7B45-9A37-95782ED03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354DAF-5001-8E4D-A8AB-8AAF86BA21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1339-7ED3-6A40-8ED4-9A2D9F7AE4B2}" type="datetimeFigureOut">
              <a:rPr lang="de-DE" smtClean="0"/>
              <a:t>25.04.21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F6CEA-83C2-5945-862C-3C0C5BBD7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7B0E94-3E02-3F4D-AF52-ACC5279A3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594E-13FC-7D4B-913F-7D03B737A2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4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3F96-3A43-904B-A253-D6DB3346ED45}" type="datetimeFigureOut">
              <a:rPr lang="de-DE" smtClean="0"/>
              <a:t>25.04.21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3AAB-CC61-AC4A-8A19-CC3DF2D07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den Notizen dieser Präsentation finden Sie Hinweise, die Sie in der Vorbereitung auf die Moderation des Moduls unterstützen können.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Dabei wird der Moderierende mit M und die Teilnehmenden mit TN abgekürzt.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Es ist sinnvoll, wenn die TN der Fortbildung digitale Endgeräte und einen W-</a:t>
            </a:r>
            <a:r>
              <a:rPr lang="de-DE" dirty="0" err="1"/>
              <a:t>Lan</a:t>
            </a:r>
            <a:r>
              <a:rPr lang="de-DE" dirty="0"/>
              <a:t>-Zugang zur Verfügung haben.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Benötigte Materialien: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Ggf. Karten und dicke Filzstifte (F2), Flipchart/ Pinnwand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Fortbildung_Programmieren_AB_Algorithmus</a:t>
            </a:r>
            <a:r>
              <a:rPr lang="de-DE" dirty="0"/>
              <a:t> in Kopie für alle TN</a:t>
            </a:r>
          </a:p>
          <a:p>
            <a:pPr marL="171450" indent="-171450">
              <a:buFontTx/>
              <a:buChar char="-"/>
            </a:pPr>
            <a:r>
              <a:rPr lang="de-DE" dirty="0"/>
              <a:t>Vorhandene Roboter/ Materialien für die Praxisphase (</a:t>
            </a:r>
            <a:r>
              <a:rPr lang="de-DE" dirty="0" err="1"/>
              <a:t>Ozobot</a:t>
            </a:r>
            <a:r>
              <a:rPr lang="de-DE" dirty="0"/>
              <a:t> + dicke farbige Filzstifte + Papier, </a:t>
            </a:r>
            <a:r>
              <a:rPr lang="de-DE" dirty="0" err="1"/>
              <a:t>BeeBot</a:t>
            </a:r>
            <a:r>
              <a:rPr lang="de-DE" dirty="0"/>
              <a:t> + Unterlage, </a:t>
            </a:r>
            <a:r>
              <a:rPr lang="de-DE" dirty="0" err="1"/>
              <a:t>Mbot</a:t>
            </a:r>
            <a:r>
              <a:rPr lang="de-DE" dirty="0"/>
              <a:t>, </a:t>
            </a:r>
            <a:r>
              <a:rPr lang="de-DE" dirty="0" err="1"/>
              <a:t>CodeMouse</a:t>
            </a:r>
            <a:r>
              <a:rPr lang="de-DE" dirty="0"/>
              <a:t>,  Karopapier, Tablets mit der App “</a:t>
            </a:r>
            <a:r>
              <a:rPr lang="de-DE" dirty="0" err="1"/>
              <a:t>KlötzchenApp</a:t>
            </a:r>
            <a:r>
              <a:rPr lang="de-DE" dirty="0"/>
              <a:t>“, </a:t>
            </a:r>
            <a:r>
              <a:rPr lang="de-DE" dirty="0" err="1"/>
              <a:t>Calliope</a:t>
            </a:r>
            <a:r>
              <a:rPr lang="de-DE" dirty="0"/>
              <a:t> – oder Endgeräte mit Onlinezugang)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Stationskarten beidseitig ausdrucken (Zusatzmaterial Programmieren)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1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13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89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76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DDC5C5C-DA9F-8A40-8A44-3D521E449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0" y="5956381"/>
            <a:ext cx="3585600" cy="79993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842CDE-1DBB-4B48-ABED-7E76C602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6CA2-F5EA-214B-B119-ABF00BC872B5}" type="datetime1">
              <a:rPr lang="de-DE" smtClean="0"/>
              <a:t>25.04.21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E85C37-0E67-6043-9A3E-FA9A60D4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94872A-6D82-084A-A047-F167491A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B3C083B-2ECE-8543-A6E3-92B22A07D28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1B29C1A-5736-444C-9B33-1A9F0427B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67" y="462140"/>
            <a:ext cx="304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C2CD2E70-2E37-4540-9C6C-CE7087304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3004" y="59215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421DB4-990D-994B-B22F-5BF434942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B6371-2A11-1443-BD95-1B497CE0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4B2-7364-604C-93CD-A19B1A34C91D}" type="datetime1">
              <a:rPr lang="de-DE" smtClean="0"/>
              <a:t>25.04.21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6E97F-D32A-104A-9CC4-06B9CA85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D17860-E2DB-D846-8674-5DC02358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4D927AC-3DEF-CD44-94C0-90A37324C94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3151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08F740-2EC0-1648-B362-D9B240B0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819"/>
            <a:ext cx="2628900" cy="48411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1ADAC6-5237-2148-8126-2C3FF4481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819"/>
            <a:ext cx="7734300" cy="48411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FFE6EA-0E90-A342-8EC9-67B99E78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711F-1288-CE43-BF82-14D2836F14AA}" type="datetime1">
              <a:rPr lang="de-DE" smtClean="0"/>
              <a:t>25.04.21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78EEA-9E54-FF46-8A0F-405CAF37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1778F-F1B6-7147-926E-42B18379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D885810-35BD-7747-ABF8-843DF612C7E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61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AB7FA46-BEC7-7D4C-AC7A-B3FCC3FCC52F}"/>
              </a:ext>
            </a:extLst>
          </p:cNvPr>
          <p:cNvSpPr/>
          <p:nvPr userDrawn="1"/>
        </p:nvSpPr>
        <p:spPr>
          <a:xfrm>
            <a:off x="0" y="1097280"/>
            <a:ext cx="12192000" cy="57607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D6919-5AC0-9248-96A7-ED5CD431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25.04.21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E4B17-7D03-AF4D-A2E8-E8B6E8D3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78F041-8F9C-514F-8923-2DFEE620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3DC21CD-A42E-AB42-85DA-371CDC81102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E94AD4-7C18-4A4D-88B6-1B9F57A84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88721" cy="109728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399322-0090-D54C-95EA-976A0346CCA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7553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83BE1-6BCF-A641-BC99-F4C72FC0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69F159-BDC4-C24B-BA34-A336FE43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2229-3D41-3749-81C7-654ECBC0BDF8}" type="datetime1">
              <a:rPr lang="de-DE" smtClean="0"/>
              <a:t>25.04.21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C70BF4-1A4E-604E-BC7F-CEF8FEB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74DB5-BCA6-CF44-8B41-3F59901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8D3C64C-3C4D-1844-9D5C-0D72726DCB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2411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D379B-E51D-8142-8131-61F69B22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1D7CFE-0FD7-DC42-A1E0-DAAC5E797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FB1982-DCED-7544-999C-56E48A5E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95BA-B87C-C840-A112-F0AF1C5322F7}" type="datetime1">
              <a:rPr lang="de-DE" smtClean="0"/>
              <a:t>25.04.21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36857D-3CC7-F74A-B74A-75B2CC08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3E2A5-7DE9-3448-9A7B-32BF9A98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67AC867-6051-EB4E-88BC-10FD577440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961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4D9F3E-716D-3D4B-B089-DC0A9DBAE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9E945C-14BA-C749-B18B-AE0FF43F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6D5E05-E261-644F-B0EF-390BC59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9B0-6704-7146-B9DF-83057500CEBF}" type="datetime1">
              <a:rPr lang="de-DE" smtClean="0"/>
              <a:t>25.04.21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69702F-B820-A946-BF4F-869798AE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PIKAS digi (</a:t>
            </a:r>
            <a:r>
              <a:rPr lang="de-DE" dirty="0" err="1"/>
              <a:t>pikas-digi.dzlm.de</a:t>
            </a:r>
            <a:r>
              <a:rPr lang="de-DE" dirty="0"/>
              <a:t>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39848D-7F48-DD40-9E9E-63B75189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8C010AA-318D-6F42-8277-20C9548C31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55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154BC2-AA4C-7647-8C29-BE67C73E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9E7-A0DE-4F44-9125-CDA0F8E7FE7B}" type="datetime1">
              <a:rPr lang="de-DE" smtClean="0"/>
              <a:t>25.04.21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505779-3EB0-6844-BDCC-2BE2626F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E2F43-6FB6-F641-82E0-90E37718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AB50CA1-104F-A74F-93FF-5F912CEFEC0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866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53F6CD-F9A7-CE47-94DD-D1D97728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82A7-97A2-6F48-9048-F4315A109F9B}" type="datetime1">
              <a:rPr lang="de-DE" smtClean="0"/>
              <a:t>25.04.21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F797E9-B36A-0046-B50C-944A9131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AC6437-C8CE-174D-B42E-D6652797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77EE81F-383A-AE4D-ADE2-0911C046585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50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C950E-645F-C847-A94E-E4921B89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7624"/>
            <a:ext cx="6172200" cy="44934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85F99-D27F-5740-B863-66941DB1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04D5F8-892F-EC4C-B3EF-8329A5B2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6D84-729E-0046-897A-5AB9B26994C4}" type="datetime1">
              <a:rPr lang="de-DE" smtClean="0"/>
              <a:t>25.04.21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4620E-28D6-AF43-9B37-BE3895D5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E43784-E856-5349-B0E7-8F651B12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D2FE3C6-118E-EF42-80D7-7D476FB648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09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587CE8-0D23-694E-BBB4-FE7F92426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8355"/>
            <a:ext cx="6172200" cy="4612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3517CD-EE85-444C-AE75-5AD520F71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399341-256F-8E4F-A536-CC67E07D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852-C5F7-CC43-ADA5-228C0AFFB466}" type="datetime1">
              <a:rPr lang="de-DE" smtClean="0"/>
              <a:t>25.04.21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C349F8-7FF3-CC42-8BF8-387E44C3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B9207A-6000-C84B-B444-584FC99F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4E9DEBB-C41C-6345-9582-89A7A48D4C3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890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218A065-696F-0747-9E24-87B5827B4D88}"/>
              </a:ext>
            </a:extLst>
          </p:cNvPr>
          <p:cNvSpPr/>
          <p:nvPr userDrawn="1"/>
        </p:nvSpPr>
        <p:spPr>
          <a:xfrm>
            <a:off x="0" y="1097280"/>
            <a:ext cx="12192000" cy="57607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1F877-6F54-FB4C-8CFE-B35BE13F7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43CA261-5180-504B-905F-DCBA8D2DEB98}" type="datetime1">
              <a:rPr lang="de-DE" smtClean="0"/>
              <a:t>25.04.21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2B7F4A-DF4E-614F-B53B-86208B3A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D26CBBC-A65C-324F-A558-3C7EC3B073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53EB5A-0AF2-9942-8D87-B970595CC2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88721" cy="1097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F4F7A2-C28E-F94B-A515-AE7072F26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6DD040F-58AC-A04B-B989-995AA45257A7}"/>
              </a:ext>
            </a:extLst>
          </p:cNvPr>
          <p:cNvSpPr txBox="1">
            <a:spLocks/>
          </p:cNvSpPr>
          <p:nvPr/>
        </p:nvSpPr>
        <p:spPr>
          <a:xfrm>
            <a:off x="317499" y="1760538"/>
            <a:ext cx="10853009" cy="75776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428891"/>
                </a:solidFill>
                <a:latin typeface="Comic Sans MS" panose="030F0902030302020204" pitchFamily="66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DIAGRAMME ERSTELLEN MIT NUMBERS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CE35A-1435-C244-856D-C4F80E1EC86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6" name="Picture 6" descr="OOo4Kids_rounded">
            <a:extLst>
              <a:ext uri="{FF2B5EF4-FFF2-40B4-BE49-F238E27FC236}">
                <a16:creationId xmlns:a16="http://schemas.microsoft.com/office/drawing/2014/main" id="{8FB53E87-A5F0-A34C-BED9-7BFA4184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1965200" y="2386404"/>
            <a:ext cx="2870272" cy="297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EDDD7A-3937-9440-BC88-5552381F6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61" y="2742848"/>
            <a:ext cx="2724570" cy="2542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AED688A-D033-5643-A21A-9D76B42210B9}"/>
              </a:ext>
            </a:extLst>
          </p:cNvPr>
          <p:cNvSpPr txBox="1"/>
          <p:nvPr/>
        </p:nvSpPr>
        <p:spPr>
          <a:xfrm>
            <a:off x="5651292" y="3777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2321F12-D591-FB40-984E-1507444E6FAF}"/>
              </a:ext>
            </a:extLst>
          </p:cNvPr>
          <p:cNvSpPr/>
          <p:nvPr/>
        </p:nvSpPr>
        <p:spPr>
          <a:xfrm>
            <a:off x="2784987" y="5295726"/>
            <a:ext cx="1557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  <a:endParaRPr lang="de-DE" sz="1000" dirty="0">
              <a:solidFill>
                <a:schemeClr val="bg1">
                  <a:lumMod val="8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1032D8-1E06-8140-8C21-23378254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25.04.21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534187-C6B2-5F49-8609-6AEF90E2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563A71-F153-314D-B382-16326220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25B895-0722-614A-9B1A-612ACC6A6A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7" y="474311"/>
            <a:ext cx="4606025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9. Ergebnisse sichern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0B1025-0AAE-6446-9669-7086FFA6B682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Erstelle einen Screenshot, auf dem man deine Ergebnisse gut sehen kann. </a:t>
            </a:r>
            <a:b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Drücke dafür gleichzeitig: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Schließe das Tablet.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Beschrifte einen Klebezettel mit deinem Namen und klebe diesen auf die </a:t>
            </a:r>
            <a:r>
              <a:rPr lang="de-DE" sz="3000" dirty="0" err="1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Tablethülle</a:t>
            </a: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3B61F13-1E5C-9044-8D06-53E5AD66ACE6}"/>
              </a:ext>
            </a:extLst>
          </p:cNvPr>
          <p:cNvGrpSpPr/>
          <p:nvPr/>
        </p:nvGrpSpPr>
        <p:grpSpPr>
          <a:xfrm>
            <a:off x="6240379" y="2279692"/>
            <a:ext cx="1792705" cy="2863516"/>
            <a:chOff x="30315692" y="12853814"/>
            <a:chExt cx="4842537" cy="833802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6367C6E-E912-4C46-8C3F-7175F7A84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508603" y="14669016"/>
              <a:ext cx="6456716" cy="4842537"/>
            </a:xfrm>
            <a:prstGeom prst="rect">
              <a:avLst/>
            </a:prstGeom>
          </p:spPr>
        </p:pic>
        <p:sp>
          <p:nvSpPr>
            <p:cNvPr id="9" name="Pfeil: nach unten 5">
              <a:extLst>
                <a:ext uri="{FF2B5EF4-FFF2-40B4-BE49-F238E27FC236}">
                  <a16:creationId xmlns:a16="http://schemas.microsoft.com/office/drawing/2014/main" id="{5EA9A671-A9D6-2446-A9D5-E8298E0CF26A}"/>
                </a:ext>
              </a:extLst>
            </p:cNvPr>
            <p:cNvSpPr/>
            <p:nvPr/>
          </p:nvSpPr>
          <p:spPr bwMode="auto">
            <a:xfrm>
              <a:off x="33457042" y="12853814"/>
              <a:ext cx="936104" cy="136815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3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Pfeil: nach oben 6">
              <a:extLst>
                <a:ext uri="{FF2B5EF4-FFF2-40B4-BE49-F238E27FC236}">
                  <a16:creationId xmlns:a16="http://schemas.microsoft.com/office/drawing/2014/main" id="{0F1976B9-7262-1F4E-8922-AE5E20774E18}"/>
                </a:ext>
              </a:extLst>
            </p:cNvPr>
            <p:cNvSpPr/>
            <p:nvPr/>
          </p:nvSpPr>
          <p:spPr bwMode="auto">
            <a:xfrm>
              <a:off x="32142894" y="19634567"/>
              <a:ext cx="981111" cy="1557274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3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F4AED79F-2340-F344-ABE7-0BC0FB7419A5}"/>
              </a:ext>
            </a:extLst>
          </p:cNvPr>
          <p:cNvSpPr/>
          <p:nvPr/>
        </p:nvSpPr>
        <p:spPr>
          <a:xfrm>
            <a:off x="7178844" y="4843327"/>
            <a:ext cx="30708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</a:rPr>
              <a:t>PIKAS digi. Lizenz: CC 4.0BY-SA</a:t>
            </a:r>
          </a:p>
        </p:txBody>
      </p:sp>
    </p:spTree>
    <p:extLst>
      <p:ext uri="{BB962C8B-B14F-4D97-AF65-F5344CB8AC3E}">
        <p14:creationId xmlns:p14="http://schemas.microsoft.com/office/powerpoint/2010/main" val="400374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838200" y="1668725"/>
            <a:ext cx="1062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  , um die App Numbers zu starten.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25.04.21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12" name="Picture 6" descr="OOo4Kids_rounded">
            <a:extLst>
              <a:ext uri="{FF2B5EF4-FFF2-40B4-BE49-F238E27FC236}">
                <a16:creationId xmlns:a16="http://schemas.microsoft.com/office/drawing/2014/main" id="{4F7019FA-8BB8-FF4D-A149-F32D959E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13800405" y="9037390"/>
            <a:ext cx="3769872" cy="390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6" descr="OOo4Kids_rounded">
            <a:extLst>
              <a:ext uri="{FF2B5EF4-FFF2-40B4-BE49-F238E27FC236}">
                <a16:creationId xmlns:a16="http://schemas.microsoft.com/office/drawing/2014/main" id="{0392EED4-4911-524E-8DFA-0056EC08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3207358" y="1589638"/>
            <a:ext cx="748084" cy="775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2370DF0A-0351-184A-9DD5-7F51EF67AC46}"/>
              </a:ext>
            </a:extLst>
          </p:cNvPr>
          <p:cNvSpPr txBox="1">
            <a:spLocks/>
          </p:cNvSpPr>
          <p:nvPr/>
        </p:nvSpPr>
        <p:spPr>
          <a:xfrm>
            <a:off x="4194001" y="475200"/>
            <a:ext cx="4416600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1. Numbers starten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0E72E4-6C70-5D4D-B953-337D3415A6FB}"/>
              </a:ext>
            </a:extLst>
          </p:cNvPr>
          <p:cNvSpPr/>
          <p:nvPr/>
        </p:nvSpPr>
        <p:spPr>
          <a:xfrm>
            <a:off x="3256631" y="2444402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747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781050" y="1534955"/>
            <a:ext cx="411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28891"/>
                </a:solidFill>
                <a:latin typeface="Comic Sans MS" panose="030F0902030302020204" pitchFamily="66" charset="0"/>
              </a:rPr>
              <a:t>neue</a:t>
            </a:r>
            <a:r>
              <a:rPr lang="de-DE" sz="3200" dirty="0">
                <a:solidFill>
                  <a:srgbClr val="428891"/>
                </a:solidFill>
                <a:latin typeface="Comic Sans MS" panose="030F0902030302020204" pitchFamily="66" charset="0"/>
              </a:rPr>
              <a:t> </a:t>
            </a:r>
            <a:r>
              <a:rPr lang="de-DE" sz="3600" dirty="0">
                <a:solidFill>
                  <a:srgbClr val="428891"/>
                </a:solidFill>
                <a:latin typeface="Comic Sans MS" panose="030F0902030302020204" pitchFamily="66" charset="0"/>
              </a:rPr>
              <a:t>Tabelle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</a:t>
            </a:r>
          </a:p>
          <a:p>
            <a:endParaRPr lang="de-DE" sz="32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</a:t>
            </a:r>
            <a:endParaRPr lang="de-DE" sz="3200" dirty="0">
              <a:latin typeface="Comic Sans MS" panose="030F0902030302020204" pitchFamily="66" charset="0"/>
            </a:endParaRPr>
          </a:p>
          <a:p>
            <a:endParaRPr lang="de-D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25.04.21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26F4DC-E57B-F64A-B455-95AC3769B419}"/>
              </a:ext>
            </a:extLst>
          </p:cNvPr>
          <p:cNvSpPr txBox="1"/>
          <p:nvPr/>
        </p:nvSpPr>
        <p:spPr>
          <a:xfrm>
            <a:off x="6096000" y="1534955"/>
            <a:ext cx="5257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28891"/>
                </a:solidFill>
                <a:latin typeface="Comic Sans MS" panose="030F0902030302020204" pitchFamily="66" charset="0"/>
              </a:rPr>
              <a:t>vorhandene Tabelle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direkt auf </a:t>
            </a:r>
            <a:r>
              <a:rPr lang="de-DE" sz="3000" b="1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dein </a:t>
            </a: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Dokument.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8093E3-DFF8-484F-B0D3-2EB55B4A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22" y="2105650"/>
            <a:ext cx="494755" cy="4306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7887B5-7463-5741-9FD5-02FFB19F4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39" y="3106965"/>
            <a:ext cx="2254309" cy="2049371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BAD85D5-8FA4-CB43-AED8-5695D2C9BDFA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3669" y="1656055"/>
            <a:ext cx="5124" cy="42642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E0816972-579E-A142-950C-521ABE2BC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508" y="3153463"/>
            <a:ext cx="2444183" cy="2002873"/>
          </a:xfrm>
          <a:prstGeom prst="rect">
            <a:avLst/>
          </a:prstGeom>
        </p:spPr>
      </p:pic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9237FD73-B685-984E-99E5-55EAEDB70283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4695417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2. Eine Tabelle öffnen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C89259-C02C-424A-B0F8-C48CEE2BEC5D}"/>
              </a:ext>
            </a:extLst>
          </p:cNvPr>
          <p:cNvSpPr/>
          <p:nvPr/>
        </p:nvSpPr>
        <p:spPr>
          <a:xfrm>
            <a:off x="3142817" y="254271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948776-62A0-8B40-A987-7B9FC35019FD}"/>
              </a:ext>
            </a:extLst>
          </p:cNvPr>
          <p:cNvSpPr/>
          <p:nvPr/>
        </p:nvSpPr>
        <p:spPr>
          <a:xfrm>
            <a:off x="3881648" y="515511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4A4FBB6-6B4D-8347-88BA-F735FCA20FBD}"/>
              </a:ext>
            </a:extLst>
          </p:cNvPr>
          <p:cNvSpPr/>
          <p:nvPr/>
        </p:nvSpPr>
        <p:spPr>
          <a:xfrm>
            <a:off x="8153400" y="5167970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158687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783430" y="1599876"/>
            <a:ext cx="10625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       und schreibe eine passende Überschrift für dein Dokument.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zwei mal auf                  und schreibe eine passende Überschrift für deine Tabelle.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	         = Löschen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25.04.21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AE4BC5-7CB2-7B4A-8850-95E4B5D4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25" y="1618925"/>
            <a:ext cx="898150" cy="4777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DF61B2-E41E-104F-987B-A453C7BF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00" y="2968797"/>
            <a:ext cx="1774014" cy="5236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7D0FB70-8B0A-4D42-A6EE-A4D18B912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283" y="4261276"/>
            <a:ext cx="1256403" cy="826127"/>
          </a:xfrm>
          <a:prstGeom prst="rect">
            <a:avLst/>
          </a:prstGeom>
        </p:spPr>
      </p:pic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B74BB00C-CA41-9347-9000-AA6F8C87C918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5597114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3. Ein Dokument benennen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233BFF4-0AFD-474F-988E-670DB166F334}"/>
              </a:ext>
            </a:extLst>
          </p:cNvPr>
          <p:cNvSpPr/>
          <p:nvPr/>
        </p:nvSpPr>
        <p:spPr>
          <a:xfrm>
            <a:off x="3132325" y="2063018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6803BD-6957-F447-B613-2F37EB884939}"/>
              </a:ext>
            </a:extLst>
          </p:cNvPr>
          <p:cNvSpPr/>
          <p:nvPr/>
        </p:nvSpPr>
        <p:spPr>
          <a:xfrm>
            <a:off x="5643807" y="3409437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087A502-5CBF-7441-B8A8-5915677145DB}"/>
              </a:ext>
            </a:extLst>
          </p:cNvPr>
          <p:cNvSpPr/>
          <p:nvPr/>
        </p:nvSpPr>
        <p:spPr>
          <a:xfrm>
            <a:off x="1460902" y="5050326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17562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25.04.21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Juli 2019 © 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PIKAS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digi 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DE" i="1" dirty="0" err="1">
                <a:solidFill>
                  <a:schemeClr val="bg2">
                    <a:lumMod val="75000"/>
                  </a:schemeClr>
                </a:solidFill>
              </a:rPr>
              <a:t>pikas-digi.dzlm.de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72DE338-A90E-EB4A-9A68-8EEBA500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69" y="2246980"/>
            <a:ext cx="9459366" cy="37647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167F053-8E1B-4F4B-AA38-14564E9BA62A}"/>
              </a:ext>
            </a:extLst>
          </p:cNvPr>
          <p:cNvSpPr/>
          <p:nvPr/>
        </p:nvSpPr>
        <p:spPr>
          <a:xfrm>
            <a:off x="5940906" y="1206201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Kategorienachse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554414A-6036-114D-9446-C425D1DA01C7}"/>
              </a:ext>
            </a:extLst>
          </p:cNvPr>
          <p:cNvSpPr/>
          <p:nvPr/>
        </p:nvSpPr>
        <p:spPr>
          <a:xfrm>
            <a:off x="6208643" y="6092066"/>
            <a:ext cx="1765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Spalte</a:t>
            </a:r>
            <a:endParaRPr lang="de-DE" sz="26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299F34E-1A3F-3B41-89D3-2F56E2C27818}"/>
              </a:ext>
            </a:extLst>
          </p:cNvPr>
          <p:cNvSpPr/>
          <p:nvPr/>
        </p:nvSpPr>
        <p:spPr>
          <a:xfrm>
            <a:off x="3297051" y="6091799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das Feld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E369F68-5F70-144D-9D71-744915F22D6A}"/>
              </a:ext>
            </a:extLst>
          </p:cNvPr>
          <p:cNvSpPr/>
          <p:nvPr/>
        </p:nvSpPr>
        <p:spPr>
          <a:xfrm>
            <a:off x="10700435" y="3757774"/>
            <a:ext cx="16316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solidFill>
                  <a:srgbClr val="C00000"/>
                </a:solidFill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Zeile</a:t>
            </a:r>
            <a:endParaRPr lang="de-DE" sz="26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E5E86F-D691-254E-8AB8-29323AB2A0F3}"/>
              </a:ext>
            </a:extLst>
          </p:cNvPr>
          <p:cNvSpPr/>
          <p:nvPr/>
        </p:nvSpPr>
        <p:spPr>
          <a:xfrm>
            <a:off x="626183" y="1413532"/>
            <a:ext cx="2382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das leere Feld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BABE34A2-0FD5-9C4C-8B32-DB6436B4CA5E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6506435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4. Wortspeicher: „die Tabelle“</a:t>
            </a:r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8221B1F0-5FCD-8B4E-9802-18608A7EE001}"/>
              </a:ext>
            </a:extLst>
          </p:cNvPr>
          <p:cNvSpPr/>
          <p:nvPr/>
        </p:nvSpPr>
        <p:spPr>
          <a:xfrm rot="5400000">
            <a:off x="7209109" y="-1347243"/>
            <a:ext cx="476218" cy="6506437"/>
          </a:xfrm>
          <a:prstGeom prst="leftBrace">
            <a:avLst>
              <a:gd name="adj1" fmla="val 8300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Geschweifte Klammer links 21">
            <a:extLst>
              <a:ext uri="{FF2B5EF4-FFF2-40B4-BE49-F238E27FC236}">
                <a16:creationId xmlns:a16="http://schemas.microsoft.com/office/drawing/2014/main" id="{F901FCD1-E305-5046-AF94-43B594501C94}"/>
              </a:ext>
            </a:extLst>
          </p:cNvPr>
          <p:cNvSpPr/>
          <p:nvPr/>
        </p:nvSpPr>
        <p:spPr>
          <a:xfrm>
            <a:off x="598506" y="2874714"/>
            <a:ext cx="567267" cy="31370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96C255A-828E-6E4A-8D80-AE5251E7DF9F}"/>
              </a:ext>
            </a:extLst>
          </p:cNvPr>
          <p:cNvSpPr/>
          <p:nvPr/>
        </p:nvSpPr>
        <p:spPr>
          <a:xfrm rot="16200000">
            <a:off x="-1391898" y="4141842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Kategorienachse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584A91C-CE63-D04C-9A39-53701A48A978}"/>
              </a:ext>
            </a:extLst>
          </p:cNvPr>
          <p:cNvCxnSpPr>
            <a:cxnSpLocks/>
          </p:cNvCxnSpPr>
          <p:nvPr/>
        </p:nvCxnSpPr>
        <p:spPr>
          <a:xfrm>
            <a:off x="1794933" y="1815051"/>
            <a:ext cx="414867" cy="691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94487BD-FF46-2441-B5A5-0ED054BC72B2}"/>
              </a:ext>
            </a:extLst>
          </p:cNvPr>
          <p:cNvCxnSpPr>
            <a:cxnSpLocks/>
          </p:cNvCxnSpPr>
          <p:nvPr/>
        </p:nvCxnSpPr>
        <p:spPr>
          <a:xfrm flipH="1">
            <a:off x="10037715" y="4003995"/>
            <a:ext cx="66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6D4E87F-86B8-9142-90E6-6C7B9AAFBAA7}"/>
              </a:ext>
            </a:extLst>
          </p:cNvPr>
          <p:cNvCxnSpPr/>
          <p:nvPr/>
        </p:nvCxnSpPr>
        <p:spPr>
          <a:xfrm flipV="1">
            <a:off x="7056147" y="5497329"/>
            <a:ext cx="0" cy="594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547159D-92B5-5743-AFD2-0F146031771F}"/>
              </a:ext>
            </a:extLst>
          </p:cNvPr>
          <p:cNvCxnSpPr>
            <a:cxnSpLocks/>
          </p:cNvCxnSpPr>
          <p:nvPr/>
        </p:nvCxnSpPr>
        <p:spPr>
          <a:xfrm flipV="1">
            <a:off x="4193999" y="5283200"/>
            <a:ext cx="371737" cy="83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BA7E21FB-CD54-134D-B512-45AFAE98E7FC}"/>
              </a:ext>
            </a:extLst>
          </p:cNvPr>
          <p:cNvSpPr/>
          <p:nvPr/>
        </p:nvSpPr>
        <p:spPr>
          <a:xfrm>
            <a:off x="5332676" y="5999381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7657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957F22-BC42-5142-A692-3E43C201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25.04.21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5B5752-340E-A649-B558-BEC61F7A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E38A0A-6A96-7F47-B14F-F3796C02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ADB95D9-BC0E-0E4A-B379-3B8867BFA29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5. Eine Tabelle ausfüllen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7F1411-66F2-C345-A2C6-99AC9AEF8BD2}"/>
              </a:ext>
            </a:extLst>
          </p:cNvPr>
          <p:cNvSpPr/>
          <p:nvPr/>
        </p:nvSpPr>
        <p:spPr>
          <a:xfrm>
            <a:off x="838199" y="1674674"/>
            <a:ext cx="101176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ein Feld und        , um es zu beschriften. 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	/       , um Buchstaben zu schreiben.	</a:t>
            </a:r>
            <a:b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Mit     /  	schreibst du Großbuchstaben.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	 /      , um Zahlen zu schreiben.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	   , um die Tastatur zu schließen.</a:t>
            </a: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0BDE65-7032-284E-A16E-0667FDDE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47" y="1520741"/>
            <a:ext cx="768395" cy="7571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4D2510-C4E7-024C-9CA5-8EF9B2B7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31" y="2555372"/>
            <a:ext cx="523487" cy="5197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B92372C-5A57-4D4B-A50C-2E3CC037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77" y="2651369"/>
            <a:ext cx="692416" cy="3899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058711-10B2-DF46-80D7-54279A9D7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452" y="3091392"/>
            <a:ext cx="523487" cy="5792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D45659-1B23-3A4A-92C0-537A3EADB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489" y="3140909"/>
            <a:ext cx="788981" cy="5143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576FB9-8148-F44E-82B5-BA9BF942E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118" y="3907113"/>
            <a:ext cx="636102" cy="6314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7BBC5F-A284-824F-A826-DB5A5ED8A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668" y="4026216"/>
            <a:ext cx="692416" cy="42249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93223D-F89A-4149-9546-DF3A3F48F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010" y="4790357"/>
            <a:ext cx="973096" cy="62092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2F21CAA-5415-E148-9F7C-54E9AD1ACFE2}"/>
              </a:ext>
            </a:extLst>
          </p:cNvPr>
          <p:cNvSpPr/>
          <p:nvPr/>
        </p:nvSpPr>
        <p:spPr>
          <a:xfrm>
            <a:off x="5516509" y="224718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2BF1C1C-1282-0F4C-B731-B60881CB1E56}"/>
              </a:ext>
            </a:extLst>
          </p:cNvPr>
          <p:cNvSpPr/>
          <p:nvPr/>
        </p:nvSpPr>
        <p:spPr>
          <a:xfrm>
            <a:off x="3111900" y="2971610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19667EC-9607-5D43-9E6A-F59B10F1DF7C}"/>
              </a:ext>
            </a:extLst>
          </p:cNvPr>
          <p:cNvSpPr/>
          <p:nvPr/>
        </p:nvSpPr>
        <p:spPr>
          <a:xfrm>
            <a:off x="3894703" y="2999059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D5DF388-C713-6C47-85E5-819ADD510404}"/>
              </a:ext>
            </a:extLst>
          </p:cNvPr>
          <p:cNvSpPr/>
          <p:nvPr/>
        </p:nvSpPr>
        <p:spPr>
          <a:xfrm>
            <a:off x="1953426" y="3642267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7642216-C0DD-A045-BD6F-B7ADA8AE0195}"/>
              </a:ext>
            </a:extLst>
          </p:cNvPr>
          <p:cNvSpPr/>
          <p:nvPr/>
        </p:nvSpPr>
        <p:spPr>
          <a:xfrm>
            <a:off x="2843210" y="3621738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8744052-8041-7C4D-8FC1-FBA29020BC86}"/>
              </a:ext>
            </a:extLst>
          </p:cNvPr>
          <p:cNvSpPr/>
          <p:nvPr/>
        </p:nvSpPr>
        <p:spPr>
          <a:xfrm>
            <a:off x="3081050" y="449708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8FFA696-E34A-CA46-95F7-874274A84DF6}"/>
              </a:ext>
            </a:extLst>
          </p:cNvPr>
          <p:cNvSpPr/>
          <p:nvPr/>
        </p:nvSpPr>
        <p:spPr>
          <a:xfrm>
            <a:off x="3990790" y="4446205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74F16CF-718F-3548-9B34-3985ADFE303D}"/>
              </a:ext>
            </a:extLst>
          </p:cNvPr>
          <p:cNvSpPr/>
          <p:nvPr/>
        </p:nvSpPr>
        <p:spPr>
          <a:xfrm>
            <a:off x="3256631" y="2444402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224C287-D826-3841-8241-02BD79944AF3}"/>
              </a:ext>
            </a:extLst>
          </p:cNvPr>
          <p:cNvSpPr/>
          <p:nvPr/>
        </p:nvSpPr>
        <p:spPr>
          <a:xfrm>
            <a:off x="3212789" y="537243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333184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78B177-B1F8-A844-BAF5-FC302AC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25.04.21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725E-FB6E-0345-9681-2D0DBF6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1589D-9FA9-9147-941B-40D039EA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D7DA867-FE88-DA4B-972D-27B978F538F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38600" y="118067"/>
            <a:ext cx="5337875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6. Ein Diagramm aus einer</a:t>
            </a:r>
          </a:p>
          <a:p>
            <a:r>
              <a:rPr lang="de-DE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C619C1-77C7-D141-B15D-FB07EBD1C139}"/>
              </a:ext>
            </a:extLst>
          </p:cNvPr>
          <p:cNvSpPr txBox="1">
            <a:spLocks/>
          </p:cNvSpPr>
          <p:nvPr/>
        </p:nvSpPr>
        <p:spPr>
          <a:xfrm>
            <a:off x="4038600" y="644831"/>
            <a:ext cx="3648559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Tabelle erstellen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CBF417-533B-ED49-8174-CE3F6F4EEF09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das „leere Feld“. Ziehe den blauen Punkt 		    		  bis zu deinem unteren rechten Feld, um die gesamte Tabelle zu markieren.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rechts oben auf      . </a:t>
            </a:r>
            <a:b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Wähle ein passendes Diagramm aus.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BAECBB-E31A-9045-B5CC-616FD37D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31" y="2079851"/>
            <a:ext cx="2294299" cy="513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E4DBDA-847E-2346-B207-97A493DB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22" y="3072433"/>
            <a:ext cx="4244284" cy="11732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206B6-C9BC-0B47-87A6-3A5B7D53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97" y="4305241"/>
            <a:ext cx="566878" cy="5362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88D9CC-C9AF-584E-89C0-94DCD089F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040" y="2995621"/>
            <a:ext cx="1767614" cy="273724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57E8A99-B749-FF4D-BE42-D0744053622D}"/>
              </a:ext>
            </a:extLst>
          </p:cNvPr>
          <p:cNvSpPr/>
          <p:nvPr/>
        </p:nvSpPr>
        <p:spPr>
          <a:xfrm>
            <a:off x="2329874" y="251761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B8E2C3-237B-104F-BB5E-38FBAEF4FBCE}"/>
              </a:ext>
            </a:extLst>
          </p:cNvPr>
          <p:cNvSpPr/>
          <p:nvPr/>
        </p:nvSpPr>
        <p:spPr>
          <a:xfrm>
            <a:off x="3219965" y="4179579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FFC3-3A12-3A4D-8CBF-DCF184014602}"/>
              </a:ext>
            </a:extLst>
          </p:cNvPr>
          <p:cNvSpPr/>
          <p:nvPr/>
        </p:nvSpPr>
        <p:spPr>
          <a:xfrm>
            <a:off x="5273238" y="479663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5ADE806-1DD6-0D4D-8DB2-7943B8A3AFBD}"/>
              </a:ext>
            </a:extLst>
          </p:cNvPr>
          <p:cNvSpPr/>
          <p:nvPr/>
        </p:nvSpPr>
        <p:spPr>
          <a:xfrm>
            <a:off x="8454078" y="5699587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271361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DF13EA-8AD8-3646-9EF0-45E2DE48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25.04.21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18D94B-410C-8D44-8602-7034AEF0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CE8F37-693A-C045-806E-B9B03554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329DEBF-F78C-5640-BC3E-F174EC4659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6" y="474311"/>
            <a:ext cx="5923381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7. Ein Diagramm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223667-F7FC-1647-92FF-20D480E8DE5B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das Diagramm, wenn du es bearbeiten möchtest. Tippe dann oben rechts auf den Pinsel     .</a:t>
            </a:r>
          </a:p>
          <a:p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Nun kannst du auswählen, was genau du bearbeiten möchtest. 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Wähle nur Farben aus, bei denen du auf einen Blick alle Kategorien erkennen kannst.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3C326D-C3A8-2E40-89C9-24513922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108030"/>
            <a:ext cx="443700" cy="3969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5B8F3F-8209-E643-992B-BE15C947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06" y="3511652"/>
            <a:ext cx="2546559" cy="7668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E272C8-E584-AA42-9C4C-19C41E5F3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00" y="4780837"/>
            <a:ext cx="1634800" cy="121356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D96BD59-D633-B444-AFCD-90157C825B14}"/>
              </a:ext>
            </a:extLst>
          </p:cNvPr>
          <p:cNvSpPr/>
          <p:nvPr/>
        </p:nvSpPr>
        <p:spPr>
          <a:xfrm>
            <a:off x="9879281" y="246018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CA127F-4AAD-9B43-9400-E6E2953BB9F8}"/>
              </a:ext>
            </a:extLst>
          </p:cNvPr>
          <p:cNvSpPr/>
          <p:nvPr/>
        </p:nvSpPr>
        <p:spPr>
          <a:xfrm>
            <a:off x="4118416" y="420990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91888D-CE41-C54D-BB73-83BC358C0EC3}"/>
              </a:ext>
            </a:extLst>
          </p:cNvPr>
          <p:cNvSpPr/>
          <p:nvPr/>
        </p:nvSpPr>
        <p:spPr>
          <a:xfrm>
            <a:off x="7112206" y="592581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43353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A88A5-3DA3-8246-AE8D-1B9C0FBD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25.04.21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F33831-FEC7-004D-B202-36313191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F44FF-20B7-A64E-8CF1-5772AD64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16FAAB-E4BE-DC4D-9BC3-F422D2D12B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7" y="474311"/>
            <a:ext cx="3567639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8. Aufräumen </a:t>
            </a:r>
            <a:r>
              <a:rPr lang="de-DE" dirty="0">
                <a:latin typeface="Comic Sans MS" panose="030F0902030302020204" pitchFamily="66" charset="0"/>
                <a:sym typeface="Wingdings" pitchFamily="2" charset="2"/>
              </a:rPr>
              <a:t>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8F1C63-2538-A54D-8894-C3CE7D106073}"/>
              </a:ext>
            </a:extLst>
          </p:cNvPr>
          <p:cNvSpPr txBox="1"/>
          <p:nvPr/>
        </p:nvSpPr>
        <p:spPr>
          <a:xfrm>
            <a:off x="783430" y="1599876"/>
            <a:ext cx="10625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Markiere deine Tabelle		 	        und tippe auf den Pinsel    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    und trage die Anzahl der Zeilen deiner Tabelle ein.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       und trage die Anzahl der Spalten deiner Tabelle ein.</a:t>
            </a:r>
          </a:p>
          <a:p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z.B.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785C15-6445-C54F-B507-E0F34FD7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26" y="1599875"/>
            <a:ext cx="2543414" cy="7030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C01269-3B55-2B4B-ACBA-2A6382EE8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88" y="2124609"/>
            <a:ext cx="398606" cy="3566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182F56-1399-0D4C-AB94-088593AD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649" y="2544226"/>
            <a:ext cx="1099867" cy="4811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9FF5A55-4068-6F44-B578-C37FE3717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03" y="3440840"/>
            <a:ext cx="1434854" cy="50817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914187-2ADA-B346-9CB6-7C578A73E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131" y="4458175"/>
            <a:ext cx="3992771" cy="8925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7192FC0-A9FA-0949-A195-AD33FF2A056F}"/>
              </a:ext>
            </a:extLst>
          </p:cNvPr>
          <p:cNvSpPr/>
          <p:nvPr/>
        </p:nvSpPr>
        <p:spPr>
          <a:xfrm>
            <a:off x="6480344" y="2286612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15209B0-1242-BB4B-A86D-87B11C64EB2B}"/>
              </a:ext>
            </a:extLst>
          </p:cNvPr>
          <p:cNvSpPr/>
          <p:nvPr/>
        </p:nvSpPr>
        <p:spPr>
          <a:xfrm>
            <a:off x="2324202" y="2451893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D1186DF-1B67-8840-8A91-3F2E0F8ECC7C}"/>
              </a:ext>
            </a:extLst>
          </p:cNvPr>
          <p:cNvSpPr/>
          <p:nvPr/>
        </p:nvSpPr>
        <p:spPr>
          <a:xfrm>
            <a:off x="3275813" y="3025417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E6F8395-9599-BC44-8271-1079D7F06F94}"/>
              </a:ext>
            </a:extLst>
          </p:cNvPr>
          <p:cNvSpPr/>
          <p:nvPr/>
        </p:nvSpPr>
        <p:spPr>
          <a:xfrm>
            <a:off x="3713831" y="3923695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F6BC45E-1665-444E-AEE1-B697D16F66B1}"/>
              </a:ext>
            </a:extLst>
          </p:cNvPr>
          <p:cNvSpPr/>
          <p:nvPr/>
        </p:nvSpPr>
        <p:spPr>
          <a:xfrm>
            <a:off x="3825747" y="536532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39503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Breitbild</PresentationFormat>
  <Paragraphs>139</Paragraphs>
  <Slides>10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Programmieren</dc:title>
  <dc:creator>Microsoft Office-Benutzer</dc:creator>
  <cp:lastModifiedBy>Birgit Härtl</cp:lastModifiedBy>
  <cp:revision>454</cp:revision>
  <cp:lastPrinted>2019-12-02T08:41:43Z</cp:lastPrinted>
  <dcterms:created xsi:type="dcterms:W3CDTF">2018-12-05T12:32:28Z</dcterms:created>
  <dcterms:modified xsi:type="dcterms:W3CDTF">2021-04-25T04:30:28Z</dcterms:modified>
</cp:coreProperties>
</file>